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6"/>
  </p:notesMasterIdLst>
  <p:sldIdLst>
    <p:sldId id="256" r:id="rId2"/>
    <p:sldId id="275" r:id="rId3"/>
    <p:sldId id="276" r:id="rId4"/>
    <p:sldId id="285" r:id="rId5"/>
    <p:sldId id="309" r:id="rId6"/>
    <p:sldId id="286" r:id="rId7"/>
    <p:sldId id="287" r:id="rId8"/>
    <p:sldId id="288" r:id="rId9"/>
    <p:sldId id="290" r:id="rId10"/>
    <p:sldId id="289" r:id="rId11"/>
    <p:sldId id="291" r:id="rId12"/>
    <p:sldId id="292" r:id="rId13"/>
    <p:sldId id="293" r:id="rId14"/>
    <p:sldId id="294" r:id="rId15"/>
    <p:sldId id="277" r:id="rId16"/>
    <p:sldId id="295" r:id="rId17"/>
    <p:sldId id="260" r:id="rId18"/>
    <p:sldId id="303" r:id="rId19"/>
    <p:sldId id="304" r:id="rId20"/>
    <p:sldId id="305" r:id="rId21"/>
    <p:sldId id="306" r:id="rId22"/>
    <p:sldId id="296" r:id="rId23"/>
    <p:sldId id="297" r:id="rId24"/>
    <p:sldId id="298" r:id="rId25"/>
    <p:sldId id="299" r:id="rId26"/>
    <p:sldId id="300" r:id="rId27"/>
    <p:sldId id="301" r:id="rId28"/>
    <p:sldId id="307" r:id="rId29"/>
    <p:sldId id="308" r:id="rId30"/>
    <p:sldId id="302" r:id="rId31"/>
    <p:sldId id="278" r:id="rId32"/>
    <p:sldId id="694" r:id="rId33"/>
    <p:sldId id="695" r:id="rId34"/>
    <p:sldId id="696" r:id="rId35"/>
    <p:sldId id="697" r:id="rId36"/>
    <p:sldId id="698" r:id="rId37"/>
    <p:sldId id="622" r:id="rId38"/>
    <p:sldId id="677" r:id="rId39"/>
    <p:sldId id="700" r:id="rId40"/>
    <p:sldId id="678" r:id="rId41"/>
    <p:sldId id="679" r:id="rId42"/>
    <p:sldId id="701" r:id="rId43"/>
    <p:sldId id="680" r:id="rId44"/>
    <p:sldId id="699" r:id="rId45"/>
    <p:sldId id="702" r:id="rId46"/>
    <p:sldId id="279" r:id="rId47"/>
    <p:sldId id="703" r:id="rId48"/>
    <p:sldId id="751" r:id="rId49"/>
    <p:sldId id="704" r:id="rId50"/>
    <p:sldId id="681" r:id="rId51"/>
    <p:sldId id="682" r:id="rId52"/>
    <p:sldId id="706" r:id="rId53"/>
    <p:sldId id="753" r:id="rId54"/>
    <p:sldId id="754" r:id="rId55"/>
    <p:sldId id="707" r:id="rId56"/>
    <p:sldId id="708" r:id="rId57"/>
    <p:sldId id="709" r:id="rId58"/>
    <p:sldId id="710" r:id="rId59"/>
    <p:sldId id="711" r:id="rId60"/>
    <p:sldId id="752" r:id="rId61"/>
    <p:sldId id="683" r:id="rId62"/>
    <p:sldId id="684" r:id="rId63"/>
    <p:sldId id="685" r:id="rId64"/>
    <p:sldId id="687" r:id="rId65"/>
    <p:sldId id="686" r:id="rId66"/>
    <p:sldId id="755" r:id="rId67"/>
    <p:sldId id="280" r:id="rId68"/>
    <p:sldId id="690" r:id="rId69"/>
    <p:sldId id="756" r:id="rId70"/>
    <p:sldId id="693" r:id="rId71"/>
    <p:sldId id="691" r:id="rId72"/>
    <p:sldId id="750" r:id="rId73"/>
    <p:sldId id="281" r:id="rId74"/>
    <p:sldId id="757" r:id="rId75"/>
    <p:sldId id="689" r:id="rId76"/>
    <p:sldId id="749" r:id="rId77"/>
    <p:sldId id="712" r:id="rId78"/>
    <p:sldId id="724" r:id="rId79"/>
    <p:sldId id="758" r:id="rId80"/>
    <p:sldId id="725" r:id="rId81"/>
    <p:sldId id="726" r:id="rId82"/>
    <p:sldId id="727" r:id="rId83"/>
    <p:sldId id="728" r:id="rId84"/>
    <p:sldId id="729" r:id="rId85"/>
    <p:sldId id="734" r:id="rId86"/>
    <p:sldId id="730" r:id="rId87"/>
    <p:sldId id="713" r:id="rId88"/>
    <p:sldId id="714" r:id="rId89"/>
    <p:sldId id="716" r:id="rId90"/>
    <p:sldId id="715" r:id="rId91"/>
    <p:sldId id="717" r:id="rId92"/>
    <p:sldId id="718" r:id="rId93"/>
    <p:sldId id="719" r:id="rId94"/>
    <p:sldId id="720" r:id="rId95"/>
    <p:sldId id="721" r:id="rId96"/>
    <p:sldId id="722" r:id="rId97"/>
    <p:sldId id="723" r:id="rId98"/>
    <p:sldId id="731" r:id="rId99"/>
    <p:sldId id="732" r:id="rId100"/>
    <p:sldId id="733" r:id="rId101"/>
    <p:sldId id="735" r:id="rId102"/>
    <p:sldId id="736" r:id="rId103"/>
    <p:sldId id="737" r:id="rId104"/>
    <p:sldId id="738" r:id="rId105"/>
    <p:sldId id="739" r:id="rId106"/>
    <p:sldId id="740" r:id="rId107"/>
    <p:sldId id="741" r:id="rId108"/>
    <p:sldId id="742" r:id="rId109"/>
    <p:sldId id="743" r:id="rId110"/>
    <p:sldId id="744" r:id="rId111"/>
    <p:sldId id="745" r:id="rId112"/>
    <p:sldId id="746" r:id="rId113"/>
    <p:sldId id="747" r:id="rId114"/>
    <p:sldId id="748" r:id="rId115"/>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1498" y="53"/>
      </p:cViewPr>
      <p:guideLst>
        <p:guide orient="horz" pos="2160"/>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28787-2435-42B3-B9C6-240BA98A6D5B}" type="datetimeFigureOut">
              <a:rPr lang="en-IN" smtClean="0"/>
              <a:t>09-07-2024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A8E01-5CDA-4FF9-A619-D36758AB89B3}" type="slidenum">
              <a:rPr lang="en-IN" smtClean="0"/>
              <a:t>‹#›</a:t>
            </a:fld>
            <a:endParaRPr lang="en-IN"/>
          </a:p>
        </p:txBody>
      </p:sp>
    </p:spTree>
    <p:extLst>
      <p:ext uri="{BB962C8B-B14F-4D97-AF65-F5344CB8AC3E}">
        <p14:creationId xmlns:p14="http://schemas.microsoft.com/office/powerpoint/2010/main" val="210049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A0FC2ED-EBB0-4A9B-9142-06C9151BB088}" type="datetimeFigureOut">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7/9/2024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www.simplilearn.com/tutorials/python-tutorial/speech-recognition-in-python" TargetMode="External"/><Relationship Id="rId2" Type="http://schemas.openxmlformats.org/officeDocument/2006/relationships/hyperlink" Target="https://www.simplilearn.com/tutorials/artificial-intelligence-tutorial/what-is-natural-language-processing-nlp"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scaler.com/topics/nlp/cbow/"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towardsdatascience.com/skip-gram-nlp-context-words-prediction-algorithm-5bbf34f84e0c"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vert="horz" wrap="square" lIns="91440" tIns="45720" rIns="91440" bIns="45720" anchor="ctr" anchorCtr="0"/>
          <a:lstStyle/>
          <a:p>
            <a:pPr eaLnBrk="1" hangingPunct="1">
              <a:buClrTx/>
              <a:buSzTx/>
              <a:buFontTx/>
            </a:pPr>
            <a:r>
              <a:rPr b="1" dirty="0">
                <a:latin typeface="Times New Roman" panose="02020603050405020304" pitchFamily="18" charset="0"/>
                <a:cs typeface="Times New Roman" panose="02020603050405020304" pitchFamily="18" charset="0"/>
              </a:rPr>
              <a:t>UNIT </a:t>
            </a:r>
            <a:r>
              <a:rPr lang="en-IN" b="1" dirty="0">
                <a:latin typeface="Times New Roman" panose="02020603050405020304" pitchFamily="18" charset="0"/>
                <a:cs typeface="Times New Roman" panose="02020603050405020304" pitchFamily="18" charset="0"/>
              </a:rPr>
              <a:t>V</a:t>
            </a:r>
            <a:endParaRPr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vert="horz" wrap="square" lIns="91440" tIns="45720" rIns="91440" bIns="45720" numCol="1" rtlCol="0" anchor="t" anchorCtr="0" compatLnSpc="1">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Ex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1019175"/>
            <a:ext cx="8631810"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IN" sz="2400" b="1" i="1" dirty="0">
                <a:solidFill>
                  <a:schemeClr val="tx1"/>
                </a:solidFill>
                <a:latin typeface="Times New Roman" panose="02020603050405020304" pitchFamily="18" charset="0"/>
                <a:cs typeface="Times New Roman" panose="02020603050405020304" pitchFamily="18" charset="0"/>
              </a:rPr>
              <a:t>This model is based on bayes theorem.</a:t>
            </a:r>
          </a:p>
        </p:txBody>
      </p:sp>
      <p:pic>
        <p:nvPicPr>
          <p:cNvPr id="1026" name="Picture 2">
            <a:extLst>
              <a:ext uri="{FF2B5EF4-FFF2-40B4-BE49-F238E27FC236}">
                <a16:creationId xmlns:a16="http://schemas.microsoft.com/office/drawing/2014/main" id="{AF25C26A-F5FF-EA6D-A32F-140E3120B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23871"/>
            <a:ext cx="7239000"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246440-F7C9-0348-DCE2-5A3A9CE38CE2}"/>
              </a:ext>
            </a:extLst>
          </p:cNvPr>
          <p:cNvSpPr txBox="1"/>
          <p:nvPr/>
        </p:nvSpPr>
        <p:spPr>
          <a:xfrm>
            <a:off x="533400" y="5286662"/>
            <a:ext cx="8458200" cy="960328"/>
          </a:xfrm>
          <a:prstGeom prst="rect">
            <a:avLst/>
          </a:prstGeom>
          <a:noFill/>
        </p:spPr>
        <p:txBody>
          <a:bodyPr wrap="square">
            <a:spAutoFit/>
          </a:bodyPr>
          <a:lstStyle/>
          <a:p>
            <a:pPr algn="just">
              <a:lnSpc>
                <a:spcPct val="150000"/>
              </a:lnSpc>
            </a:pPr>
            <a:r>
              <a:rPr lang="en-US" sz="2000" b="1" i="1" dirty="0">
                <a:latin typeface="Times New Roman" panose="02020603050405020304" pitchFamily="18" charset="0"/>
                <a:cs typeface="Times New Roman" panose="02020603050405020304" pitchFamily="18" charset="0"/>
              </a:rPr>
              <a:t>Probabilistic Inference: </a:t>
            </a:r>
            <a:r>
              <a:rPr lang="en-US" sz="2000" dirty="0">
                <a:latin typeface="Times New Roman" panose="02020603050405020304" pitchFamily="18" charset="0"/>
                <a:cs typeface="Times New Roman" panose="02020603050405020304" pitchFamily="18" charset="0"/>
              </a:rPr>
              <a:t>It is the </a:t>
            </a:r>
            <a:r>
              <a:rPr lang="en-US" sz="2000" b="1" i="1" dirty="0">
                <a:latin typeface="Times New Roman" panose="02020603050405020304" pitchFamily="18" charset="0"/>
                <a:cs typeface="Times New Roman" panose="02020603050405020304" pitchFamily="18" charset="0"/>
              </a:rPr>
              <a:t>computation of posterior probabilities </a:t>
            </a:r>
            <a:r>
              <a:rPr lang="en-US" sz="2000" dirty="0">
                <a:latin typeface="Times New Roman" panose="02020603050405020304" pitchFamily="18" charset="0"/>
                <a:cs typeface="Times New Roman" panose="02020603050405020304" pitchFamily="18" charset="0"/>
              </a:rPr>
              <a:t>for query variables </a:t>
            </a:r>
            <a:r>
              <a:rPr lang="en-US" sz="2000" b="1" i="1"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 given evidence variables </a:t>
            </a:r>
            <a:r>
              <a:rPr lang="en-US" sz="2000" b="1"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22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CA9E-CA91-9D39-AEBB-ACAFE3B4E30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What is LSTM?</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F1F762-F5F8-F372-EC4B-EE67D7E5F9FE}"/>
              </a:ext>
            </a:extLst>
          </p:cNvPr>
          <p:cNvSpPr>
            <a:spLocks noGrp="1"/>
          </p:cNvSpPr>
          <p:nvPr>
            <p:ph idx="1"/>
          </p:nvPr>
        </p:nvSpPr>
        <p:spPr>
          <a:xfrm>
            <a:off x="-76200" y="1066800"/>
            <a:ext cx="9144000" cy="5059363"/>
          </a:xfrm>
        </p:spPr>
        <p:txBody>
          <a:bodyPr/>
          <a:lstStyle/>
          <a:p>
            <a:pPr algn="just"/>
            <a:r>
              <a:rPr lang="en-US" sz="2800" dirty="0">
                <a:latin typeface="Times New Roman" panose="02020603050405020304" pitchFamily="18" charset="0"/>
                <a:cs typeface="Times New Roman" panose="02020603050405020304" pitchFamily="18" charset="0"/>
              </a:rPr>
              <a:t>LSTMs Long Short-Term Memory is a type of RNNs Recurrent Neural Network that can detain long-term dependencies in sequential data. </a:t>
            </a:r>
          </a:p>
          <a:p>
            <a:pPr algn="just"/>
            <a:r>
              <a:rPr lang="en-US" sz="2800" dirty="0">
                <a:latin typeface="Times New Roman" panose="02020603050405020304" pitchFamily="18" charset="0"/>
                <a:cs typeface="Times New Roman" panose="02020603050405020304" pitchFamily="18" charset="0"/>
              </a:rPr>
              <a:t>LSTMs are able to process and analyze sequential data, such as time series, text, and speech. </a:t>
            </a:r>
          </a:p>
          <a:p>
            <a:pPr algn="just"/>
            <a:r>
              <a:rPr lang="en-US" sz="2800" dirty="0">
                <a:latin typeface="Times New Roman" panose="02020603050405020304" pitchFamily="18" charset="0"/>
                <a:cs typeface="Times New Roman" panose="02020603050405020304" pitchFamily="18" charset="0"/>
              </a:rPr>
              <a:t>They use a memory cell and gates to control the flow of information, allowing them to selectively retain or discard information as needed and thus avoid the vanishing gradient problem that plagues traditional RNNs. </a:t>
            </a:r>
          </a:p>
          <a:p>
            <a:pPr algn="just"/>
            <a:r>
              <a:rPr lang="en-US" sz="2800" dirty="0">
                <a:latin typeface="Times New Roman" panose="02020603050405020304" pitchFamily="18" charset="0"/>
                <a:cs typeface="Times New Roman" panose="02020603050405020304" pitchFamily="18" charset="0"/>
              </a:rPr>
              <a:t>LSTMs are widely used in various applications such as </a:t>
            </a:r>
            <a:r>
              <a:rPr lang="en-US" sz="2800" dirty="0">
                <a:latin typeface="Times New Roman" panose="02020603050405020304" pitchFamily="18" charset="0"/>
                <a:cs typeface="Times New Roman" panose="02020603050405020304" pitchFamily="18" charset="0"/>
                <a:hlinkClick r:id="rId2"/>
              </a:rPr>
              <a:t>natural language processing</a:t>
            </a: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speech recognition</a:t>
            </a:r>
            <a:r>
              <a:rPr lang="en-US" sz="2800" dirty="0">
                <a:latin typeface="Times New Roman" panose="02020603050405020304" pitchFamily="18" charset="0"/>
                <a:cs typeface="Times New Roman" panose="02020603050405020304" pitchFamily="18" charset="0"/>
              </a:rPr>
              <a:t>, and time series forecasting.</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906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7ECD-16B1-A19B-33C7-6DDBBD1C62A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LSTM Architecture</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A54774-FB20-1E09-D3CF-463B70D3E7D4}"/>
              </a:ext>
            </a:extLst>
          </p:cNvPr>
          <p:cNvSpPr>
            <a:spLocks noGrp="1"/>
          </p:cNvSpPr>
          <p:nvPr>
            <p:ph idx="1"/>
          </p:nvPr>
        </p:nvSpPr>
        <p:spPr>
          <a:xfrm>
            <a:off x="0" y="1600200"/>
            <a:ext cx="9067800" cy="4525963"/>
          </a:xfrm>
        </p:spPr>
        <p:txBody>
          <a:bodyPr/>
          <a:lstStyle/>
          <a:p>
            <a:r>
              <a:rPr lang="en-US" dirty="0">
                <a:latin typeface="Times New Roman" panose="02020603050405020304" pitchFamily="18" charset="0"/>
                <a:cs typeface="Times New Roman" panose="02020603050405020304" pitchFamily="18" charset="0"/>
              </a:rPr>
              <a:t>Here is the internal functioning of the LSTM network. </a:t>
            </a:r>
          </a:p>
          <a:p>
            <a:r>
              <a:rPr lang="en-US" dirty="0">
                <a:latin typeface="Times New Roman" panose="02020603050405020304" pitchFamily="18" charset="0"/>
                <a:cs typeface="Times New Roman" panose="02020603050405020304" pitchFamily="18" charset="0"/>
              </a:rPr>
              <a:t>The LSTM network architecture consists of three parts, as shown in the image below, </a:t>
            </a:r>
          </a:p>
          <a:p>
            <a:r>
              <a:rPr lang="en-US" dirty="0">
                <a:latin typeface="Times New Roman" panose="02020603050405020304" pitchFamily="18" charset="0"/>
                <a:cs typeface="Times New Roman" panose="02020603050405020304" pitchFamily="18" charset="0"/>
              </a:rPr>
              <a:t>Each part performs an individual function.</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E665D6-8428-B22E-A591-2B699BC965BA}"/>
              </a:ext>
            </a:extLst>
          </p:cNvPr>
          <p:cNvPicPr>
            <a:picLocks noChangeAspect="1"/>
          </p:cNvPicPr>
          <p:nvPr/>
        </p:nvPicPr>
        <p:blipFill>
          <a:blip r:embed="rId2"/>
          <a:stretch>
            <a:fillRect/>
          </a:stretch>
        </p:blipFill>
        <p:spPr>
          <a:xfrm>
            <a:off x="990600" y="4495800"/>
            <a:ext cx="6858000" cy="2209800"/>
          </a:xfrm>
          <a:prstGeom prst="rect">
            <a:avLst/>
          </a:prstGeom>
        </p:spPr>
      </p:pic>
    </p:spTree>
    <p:extLst>
      <p:ext uri="{BB962C8B-B14F-4D97-AF65-F5344CB8AC3E}">
        <p14:creationId xmlns:p14="http://schemas.microsoft.com/office/powerpoint/2010/main" val="1259913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67D3-467C-671B-96B6-CCE317293848}"/>
              </a:ext>
            </a:extLst>
          </p:cNvPr>
          <p:cNvSpPr>
            <a:spLocks noGrp="1"/>
          </p:cNvSpPr>
          <p:nvPr>
            <p:ph type="title"/>
          </p:nvPr>
        </p:nvSpPr>
        <p:spPr/>
        <p:txBody>
          <a:bodyPr/>
          <a:lstStyle/>
          <a:p>
            <a:r>
              <a:rPr lang="en-IN" b="1" dirty="0"/>
              <a:t>The Logic Behind LSTM</a:t>
            </a:r>
            <a:br>
              <a:rPr lang="en-IN" b="1" dirty="0"/>
            </a:br>
            <a:endParaRPr lang="en-IN" dirty="0"/>
          </a:p>
        </p:txBody>
      </p:sp>
      <p:sp>
        <p:nvSpPr>
          <p:cNvPr id="3" name="Content Placeholder 2">
            <a:extLst>
              <a:ext uri="{FF2B5EF4-FFF2-40B4-BE49-F238E27FC236}">
                <a16:creationId xmlns:a16="http://schemas.microsoft.com/office/drawing/2014/main" id="{D6D286B3-9D8C-FCC4-002A-E6688FD2D26E}"/>
              </a:ext>
            </a:extLst>
          </p:cNvPr>
          <p:cNvSpPr>
            <a:spLocks noGrp="1"/>
          </p:cNvSpPr>
          <p:nvPr>
            <p:ph idx="1"/>
          </p:nvPr>
        </p:nvSpPr>
        <p:spPr>
          <a:xfrm>
            <a:off x="0" y="1600200"/>
            <a:ext cx="9144000" cy="4724400"/>
          </a:xfrm>
        </p:spPr>
        <p:txBody>
          <a:bodyPr/>
          <a:lstStyle/>
          <a:p>
            <a:r>
              <a:rPr lang="en-US" sz="2800" dirty="0">
                <a:latin typeface="Times New Roman" panose="02020603050405020304" pitchFamily="18" charset="0"/>
                <a:cs typeface="Times New Roman" panose="02020603050405020304" pitchFamily="18" charset="0"/>
              </a:rPr>
              <a:t>The first part chooses whether the information coming from the previous timestamp is to be remembered or is irrelevant and can be forgotten. </a:t>
            </a:r>
          </a:p>
          <a:p>
            <a:r>
              <a:rPr lang="en-US" sz="2800" dirty="0">
                <a:latin typeface="Times New Roman" panose="02020603050405020304" pitchFamily="18" charset="0"/>
                <a:cs typeface="Times New Roman" panose="02020603050405020304" pitchFamily="18" charset="0"/>
              </a:rPr>
              <a:t>In the second part, the cell tries to learn new information from the input to this cell. </a:t>
            </a:r>
          </a:p>
          <a:p>
            <a:r>
              <a:rPr lang="en-US" sz="2800" dirty="0">
                <a:latin typeface="Times New Roman" panose="02020603050405020304" pitchFamily="18" charset="0"/>
                <a:cs typeface="Times New Roman" panose="02020603050405020304" pitchFamily="18" charset="0"/>
              </a:rPr>
              <a:t>At last, in the third part, the cell passes the updated information from the current timestamp to the next timestamp. </a:t>
            </a:r>
          </a:p>
          <a:p>
            <a:r>
              <a:rPr lang="en-US" sz="2800" dirty="0">
                <a:latin typeface="Times New Roman" panose="02020603050405020304" pitchFamily="18" charset="0"/>
                <a:cs typeface="Times New Roman" panose="02020603050405020304" pitchFamily="18" charset="0"/>
              </a:rPr>
              <a:t>This one cycle of LSTM is considered a single-time step.</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0463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0BCF-4569-C2DE-95B5-B96A0BD68CE1}"/>
              </a:ext>
            </a:extLst>
          </p:cNvPr>
          <p:cNvSpPr>
            <a:spLocks noGrp="1"/>
          </p:cNvSpPr>
          <p:nvPr>
            <p:ph type="title"/>
          </p:nvPr>
        </p:nvSpPr>
        <p:spPr>
          <a:xfrm>
            <a:off x="457200" y="274638"/>
            <a:ext cx="8229600" cy="715962"/>
          </a:xfrm>
        </p:spPr>
        <p:txBody>
          <a:bodyPr/>
          <a:lstStyle/>
          <a:p>
            <a:r>
              <a:rPr lang="en-IN" b="1" dirty="0"/>
              <a:t>The Logic Behind LSTM</a:t>
            </a:r>
            <a:br>
              <a:rPr lang="en-IN" b="1" dirty="0"/>
            </a:br>
            <a:endParaRPr lang="en-IN" dirty="0"/>
          </a:p>
        </p:txBody>
      </p:sp>
      <p:sp>
        <p:nvSpPr>
          <p:cNvPr id="3" name="Content Placeholder 2">
            <a:extLst>
              <a:ext uri="{FF2B5EF4-FFF2-40B4-BE49-F238E27FC236}">
                <a16:creationId xmlns:a16="http://schemas.microsoft.com/office/drawing/2014/main" id="{BB33886F-59B6-CE46-C9BE-4FAA8FD274EF}"/>
              </a:ext>
            </a:extLst>
          </p:cNvPr>
          <p:cNvSpPr>
            <a:spLocks noGrp="1"/>
          </p:cNvSpPr>
          <p:nvPr>
            <p:ph idx="1"/>
          </p:nvPr>
        </p:nvSpPr>
        <p:spPr>
          <a:xfrm>
            <a:off x="0" y="1143000"/>
            <a:ext cx="9067800" cy="4983163"/>
          </a:xfrm>
        </p:spPr>
        <p:txBody>
          <a:bodyPr/>
          <a:lstStyle/>
          <a:p>
            <a:pPr algn="just"/>
            <a:r>
              <a:rPr lang="en-US" sz="2800" dirty="0">
                <a:latin typeface="Times New Roman" panose="02020603050405020304" pitchFamily="18" charset="0"/>
                <a:cs typeface="Times New Roman" panose="02020603050405020304" pitchFamily="18" charset="0"/>
              </a:rPr>
              <a:t>These three parts of an LSTM unit are known as gates.</a:t>
            </a:r>
          </a:p>
          <a:p>
            <a:pPr algn="just"/>
            <a:r>
              <a:rPr lang="en-US" sz="2800" dirty="0">
                <a:latin typeface="Times New Roman" panose="02020603050405020304" pitchFamily="18" charset="0"/>
                <a:cs typeface="Times New Roman" panose="02020603050405020304" pitchFamily="18" charset="0"/>
              </a:rPr>
              <a:t> They control the flow of information in and out of the memory cell or </a:t>
            </a:r>
            <a:r>
              <a:rPr lang="en-US" sz="2800" dirty="0" err="1">
                <a:latin typeface="Times New Roman" panose="02020603050405020304" pitchFamily="18" charset="0"/>
                <a:cs typeface="Times New Roman" panose="02020603050405020304" pitchFamily="18" charset="0"/>
              </a:rPr>
              <a:t>lstm</a:t>
            </a:r>
            <a:r>
              <a:rPr lang="en-US" sz="2800" dirty="0">
                <a:latin typeface="Times New Roman" panose="02020603050405020304" pitchFamily="18" charset="0"/>
                <a:cs typeface="Times New Roman" panose="02020603050405020304" pitchFamily="18" charset="0"/>
              </a:rPr>
              <a:t> cell.</a:t>
            </a:r>
          </a:p>
          <a:p>
            <a:pPr algn="just"/>
            <a:r>
              <a:rPr lang="en-US" sz="2800" dirty="0">
                <a:latin typeface="Times New Roman" panose="02020603050405020304" pitchFamily="18" charset="0"/>
                <a:cs typeface="Times New Roman" panose="02020603050405020304" pitchFamily="18" charset="0"/>
              </a:rPr>
              <a:t> The first gate is called </a:t>
            </a:r>
            <a:r>
              <a:rPr lang="en-US" sz="2800" b="1" dirty="0">
                <a:latin typeface="Times New Roman" panose="02020603050405020304" pitchFamily="18" charset="0"/>
                <a:cs typeface="Times New Roman" panose="02020603050405020304" pitchFamily="18" charset="0"/>
              </a:rPr>
              <a:t>Forget gate, the </a:t>
            </a:r>
            <a:r>
              <a:rPr lang="en-US" sz="2800" dirty="0">
                <a:latin typeface="Times New Roman" panose="02020603050405020304" pitchFamily="18" charset="0"/>
                <a:cs typeface="Times New Roman" panose="02020603050405020304" pitchFamily="18" charset="0"/>
              </a:rPr>
              <a:t>second gate is known as </a:t>
            </a:r>
            <a:r>
              <a:rPr lang="en-US" sz="2800" b="1" dirty="0">
                <a:latin typeface="Times New Roman" panose="02020603050405020304" pitchFamily="18" charset="0"/>
                <a:cs typeface="Times New Roman" panose="02020603050405020304" pitchFamily="18" charset="0"/>
              </a:rPr>
              <a:t>the Input gate,</a:t>
            </a:r>
            <a:r>
              <a:rPr lang="en-US" sz="2800" dirty="0">
                <a:latin typeface="Times New Roman" panose="02020603050405020304" pitchFamily="18" charset="0"/>
                <a:cs typeface="Times New Roman" panose="02020603050405020304" pitchFamily="18" charset="0"/>
              </a:rPr>
              <a:t> and the last one is </a:t>
            </a:r>
            <a:r>
              <a:rPr lang="en-US" sz="2800" b="1" dirty="0">
                <a:latin typeface="Times New Roman" panose="02020603050405020304" pitchFamily="18" charset="0"/>
                <a:cs typeface="Times New Roman" panose="02020603050405020304" pitchFamily="18" charset="0"/>
              </a:rPr>
              <a:t>the Output gate</a:t>
            </a:r>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An LSTM unit that consists of these three gates and a memory cell or </a:t>
            </a:r>
            <a:r>
              <a:rPr lang="en-US" sz="2800" dirty="0" err="1">
                <a:latin typeface="Times New Roman" panose="02020603050405020304" pitchFamily="18" charset="0"/>
                <a:cs typeface="Times New Roman" panose="02020603050405020304" pitchFamily="18" charset="0"/>
              </a:rPr>
              <a:t>lstm</a:t>
            </a:r>
            <a:r>
              <a:rPr lang="en-US" sz="2800" dirty="0">
                <a:latin typeface="Times New Roman" panose="02020603050405020304" pitchFamily="18" charset="0"/>
                <a:cs typeface="Times New Roman" panose="02020603050405020304" pitchFamily="18" charset="0"/>
              </a:rPr>
              <a:t> cell can be considered as a layer of neurons in traditional feedforward neural network, with each neuron having a hidden layer and a current state.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8623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B12B-4637-614D-466F-25BC4BDC18BC}"/>
              </a:ext>
            </a:extLst>
          </p:cNvPr>
          <p:cNvSpPr>
            <a:spLocks noGrp="1"/>
          </p:cNvSpPr>
          <p:nvPr>
            <p:ph type="title"/>
          </p:nvPr>
        </p:nvSpPr>
        <p:spPr/>
        <p:txBody>
          <a:bodyPr/>
          <a:lstStyle/>
          <a:p>
            <a:r>
              <a:rPr lang="en-IN" dirty="0"/>
              <a:t>LSTM with Gates</a:t>
            </a:r>
          </a:p>
        </p:txBody>
      </p:sp>
      <p:pic>
        <p:nvPicPr>
          <p:cNvPr id="5" name="Content Placeholder 4">
            <a:extLst>
              <a:ext uri="{FF2B5EF4-FFF2-40B4-BE49-F238E27FC236}">
                <a16:creationId xmlns:a16="http://schemas.microsoft.com/office/drawing/2014/main" id="{EBB3AC12-6E75-B546-A25D-0E5146D7080A}"/>
              </a:ext>
            </a:extLst>
          </p:cNvPr>
          <p:cNvPicPr>
            <a:picLocks noGrp="1" noChangeAspect="1"/>
          </p:cNvPicPr>
          <p:nvPr>
            <p:ph idx="1"/>
          </p:nvPr>
        </p:nvPicPr>
        <p:blipFill>
          <a:blip r:embed="rId2"/>
          <a:stretch>
            <a:fillRect/>
          </a:stretch>
        </p:blipFill>
        <p:spPr>
          <a:xfrm>
            <a:off x="609600" y="1466836"/>
            <a:ext cx="8000999" cy="2419364"/>
          </a:xfrm>
        </p:spPr>
      </p:pic>
      <p:sp>
        <p:nvSpPr>
          <p:cNvPr id="7" name="TextBox 6">
            <a:extLst>
              <a:ext uri="{FF2B5EF4-FFF2-40B4-BE49-F238E27FC236}">
                <a16:creationId xmlns:a16="http://schemas.microsoft.com/office/drawing/2014/main" id="{949670EE-E2C4-C122-02FD-5E2AD9464C22}"/>
              </a:ext>
            </a:extLst>
          </p:cNvPr>
          <p:cNvSpPr txBox="1"/>
          <p:nvPr/>
        </p:nvSpPr>
        <p:spPr>
          <a:xfrm>
            <a:off x="152400" y="4114800"/>
            <a:ext cx="8991600" cy="2677656"/>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Just like a simple RNN, an LSTM also has a hidden state where H(t-1) represents the hidden state of the previous timestamp and </a:t>
            </a:r>
            <a:r>
              <a:rPr lang="en-US" sz="2400" dirty="0" err="1">
                <a:latin typeface="Times New Roman" panose="02020603050405020304" pitchFamily="18" charset="0"/>
                <a:cs typeface="Times New Roman" panose="02020603050405020304" pitchFamily="18" charset="0"/>
              </a:rPr>
              <a:t>Ht</a:t>
            </a:r>
            <a:r>
              <a:rPr lang="en-US" sz="2400" dirty="0">
                <a:latin typeface="Times New Roman" panose="02020603050405020304" pitchFamily="18" charset="0"/>
                <a:cs typeface="Times New Roman" panose="02020603050405020304" pitchFamily="18" charset="0"/>
              </a:rPr>
              <a:t> is the hidden state of the current timestamp.</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In addition to that, LSTM also has a cell state represented by C(t-1) and C(t) for the previous and current timestamps, respectively.</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the hidden state is known as Short term memory, and the cell state is known as Long term memory.</a:t>
            </a:r>
          </a:p>
        </p:txBody>
      </p:sp>
    </p:spTree>
    <p:extLst>
      <p:ext uri="{BB962C8B-B14F-4D97-AF65-F5344CB8AC3E}">
        <p14:creationId xmlns:p14="http://schemas.microsoft.com/office/powerpoint/2010/main" val="37347838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27C5-5FD0-96E6-2803-AA9EB0A8BD46}"/>
              </a:ext>
            </a:extLst>
          </p:cNvPr>
          <p:cNvSpPr>
            <a:spLocks noGrp="1"/>
          </p:cNvSpPr>
          <p:nvPr>
            <p:ph type="title"/>
          </p:nvPr>
        </p:nvSpPr>
        <p:spPr/>
        <p:txBody>
          <a:bodyPr/>
          <a:lstStyle/>
          <a:p>
            <a:r>
              <a:rPr lang="en-IN" dirty="0"/>
              <a:t>LSTM with Gates</a:t>
            </a:r>
          </a:p>
        </p:txBody>
      </p:sp>
      <p:pic>
        <p:nvPicPr>
          <p:cNvPr id="5" name="Content Placeholder 4">
            <a:extLst>
              <a:ext uri="{FF2B5EF4-FFF2-40B4-BE49-F238E27FC236}">
                <a16:creationId xmlns:a16="http://schemas.microsoft.com/office/drawing/2014/main" id="{01172178-0CE4-AFC4-1755-FFCD0E908ED4}"/>
              </a:ext>
            </a:extLst>
          </p:cNvPr>
          <p:cNvPicPr>
            <a:picLocks noGrp="1" noChangeAspect="1"/>
          </p:cNvPicPr>
          <p:nvPr>
            <p:ph idx="1"/>
          </p:nvPr>
        </p:nvPicPr>
        <p:blipFill>
          <a:blip r:embed="rId2"/>
          <a:stretch>
            <a:fillRect/>
          </a:stretch>
        </p:blipFill>
        <p:spPr>
          <a:xfrm>
            <a:off x="304800" y="1571721"/>
            <a:ext cx="8686799" cy="4676679"/>
          </a:xfrm>
        </p:spPr>
      </p:pic>
    </p:spTree>
    <p:extLst>
      <p:ext uri="{BB962C8B-B14F-4D97-AF65-F5344CB8AC3E}">
        <p14:creationId xmlns:p14="http://schemas.microsoft.com/office/powerpoint/2010/main" val="9009736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8B39-564B-54C9-B424-6207206BE7A9}"/>
              </a:ext>
            </a:extLst>
          </p:cNvPr>
          <p:cNvSpPr>
            <a:spLocks noGrp="1"/>
          </p:cNvSpPr>
          <p:nvPr>
            <p:ph type="title"/>
          </p:nvPr>
        </p:nvSpPr>
        <p:spPr/>
        <p:txBody>
          <a:bodyPr/>
          <a:lstStyle/>
          <a:p>
            <a:r>
              <a:rPr lang="en-IN" b="1" dirty="0"/>
              <a:t>Example of LTSM Working </a:t>
            </a:r>
            <a:br>
              <a:rPr lang="en-IN" b="1" dirty="0"/>
            </a:br>
            <a:endParaRPr lang="en-IN" dirty="0"/>
          </a:p>
        </p:txBody>
      </p:sp>
      <p:sp>
        <p:nvSpPr>
          <p:cNvPr id="3" name="Content Placeholder 2">
            <a:extLst>
              <a:ext uri="{FF2B5EF4-FFF2-40B4-BE49-F238E27FC236}">
                <a16:creationId xmlns:a16="http://schemas.microsoft.com/office/drawing/2014/main" id="{F0961CE2-9A55-80E5-1848-CF4860842594}"/>
              </a:ext>
            </a:extLst>
          </p:cNvPr>
          <p:cNvSpPr>
            <a:spLocks noGrp="1"/>
          </p:cNvSpPr>
          <p:nvPr>
            <p:ph idx="1"/>
          </p:nvPr>
        </p:nvSpPr>
        <p:spPr>
          <a:xfrm>
            <a:off x="-76200" y="1600200"/>
            <a:ext cx="9067800" cy="4525963"/>
          </a:xfrm>
        </p:spPr>
        <p:txBody>
          <a:bodyPr/>
          <a:lstStyle/>
          <a:p>
            <a:r>
              <a:rPr lang="en-US" sz="2800" dirty="0">
                <a:latin typeface="Times New Roman" panose="02020603050405020304" pitchFamily="18" charset="0"/>
                <a:cs typeface="Times New Roman" panose="02020603050405020304" pitchFamily="18" charset="0"/>
              </a:rPr>
              <a:t>Here we have two sentences separated by a full stop. </a:t>
            </a:r>
          </a:p>
          <a:p>
            <a:r>
              <a:rPr lang="en-US" sz="2800" dirty="0">
                <a:latin typeface="Times New Roman" panose="02020603050405020304" pitchFamily="18" charset="0"/>
                <a:cs typeface="Times New Roman" panose="02020603050405020304" pitchFamily="18" charset="0"/>
              </a:rPr>
              <a:t>The first sentence is “Bob is a nice person,” and the second sentence is “Dan, on the Other hand, is evil”. </a:t>
            </a:r>
          </a:p>
          <a:p>
            <a:r>
              <a:rPr lang="en-US" sz="2800" dirty="0">
                <a:latin typeface="Times New Roman" panose="02020603050405020304" pitchFamily="18" charset="0"/>
                <a:cs typeface="Times New Roman" panose="02020603050405020304" pitchFamily="18" charset="0"/>
              </a:rPr>
              <a:t>It is very clear, in the first sentence, we are talking about Bob, and as soon as we encounter the full stop(.), we started talking about Dan.</a:t>
            </a:r>
          </a:p>
          <a:p>
            <a:r>
              <a:rPr lang="en-US" sz="2800" dirty="0">
                <a:latin typeface="Times New Roman" panose="02020603050405020304" pitchFamily="18" charset="0"/>
                <a:cs typeface="Times New Roman" panose="02020603050405020304" pitchFamily="18" charset="0"/>
              </a:rPr>
              <a:t>As we move from the first sentence to the second sentence, our network should realize that we are no more talking about Bob. </a:t>
            </a:r>
          </a:p>
          <a:p>
            <a:r>
              <a:rPr lang="en-US" sz="2800" dirty="0">
                <a:latin typeface="Times New Roman" panose="02020603050405020304" pitchFamily="18" charset="0"/>
                <a:cs typeface="Times New Roman" panose="02020603050405020304" pitchFamily="18" charset="0"/>
              </a:rPr>
              <a:t>Now our subject is Dan. Here, the Forget gate of the network allows it to forget about it. </a:t>
            </a:r>
          </a:p>
          <a:p>
            <a:endParaRPr lang="en-IN" dirty="0"/>
          </a:p>
        </p:txBody>
      </p:sp>
      <p:pic>
        <p:nvPicPr>
          <p:cNvPr id="5" name="Picture 4">
            <a:extLst>
              <a:ext uri="{FF2B5EF4-FFF2-40B4-BE49-F238E27FC236}">
                <a16:creationId xmlns:a16="http://schemas.microsoft.com/office/drawing/2014/main" id="{70EA1FC7-6D35-ED3D-2A6F-5B168BD4BE46}"/>
              </a:ext>
            </a:extLst>
          </p:cNvPr>
          <p:cNvPicPr>
            <a:picLocks noChangeAspect="1"/>
          </p:cNvPicPr>
          <p:nvPr/>
        </p:nvPicPr>
        <p:blipFill>
          <a:blip r:embed="rId2"/>
          <a:stretch>
            <a:fillRect/>
          </a:stretch>
        </p:blipFill>
        <p:spPr>
          <a:xfrm>
            <a:off x="1905000" y="904077"/>
            <a:ext cx="5519778" cy="604842"/>
          </a:xfrm>
          <a:prstGeom prst="rect">
            <a:avLst/>
          </a:prstGeom>
        </p:spPr>
      </p:pic>
    </p:spTree>
    <p:extLst>
      <p:ext uri="{BB962C8B-B14F-4D97-AF65-F5344CB8AC3E}">
        <p14:creationId xmlns:p14="http://schemas.microsoft.com/office/powerpoint/2010/main" val="11758070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914B-6F8E-B66A-A925-6C65518D74F8}"/>
              </a:ext>
            </a:extLst>
          </p:cNvPr>
          <p:cNvSpPr>
            <a:spLocks noGrp="1"/>
          </p:cNvSpPr>
          <p:nvPr>
            <p:ph type="title"/>
          </p:nvPr>
        </p:nvSpPr>
        <p:spPr/>
        <p:txBody>
          <a:bodyPr/>
          <a:lstStyle/>
          <a:p>
            <a:r>
              <a:rPr lang="en-IN" b="1" dirty="0"/>
              <a:t>Forget Gate</a:t>
            </a:r>
            <a:br>
              <a:rPr lang="en-IN" b="1" dirty="0"/>
            </a:br>
            <a:endParaRPr lang="en-IN" dirty="0"/>
          </a:p>
        </p:txBody>
      </p:sp>
      <p:sp>
        <p:nvSpPr>
          <p:cNvPr id="3" name="Content Placeholder 2">
            <a:extLst>
              <a:ext uri="{FF2B5EF4-FFF2-40B4-BE49-F238E27FC236}">
                <a16:creationId xmlns:a16="http://schemas.microsoft.com/office/drawing/2014/main" id="{C594DCA7-6728-6E30-B902-459A72BC8D05}"/>
              </a:ext>
            </a:extLst>
          </p:cNvPr>
          <p:cNvSpPr>
            <a:spLocks noGrp="1"/>
          </p:cNvSpPr>
          <p:nvPr>
            <p:ph idx="1"/>
          </p:nvPr>
        </p:nvSpPr>
        <p:spPr/>
        <p:txBody>
          <a:bodyPr/>
          <a:lstStyle/>
          <a:p>
            <a:r>
              <a:rPr lang="en-US" dirty="0"/>
              <a:t>In a cell of the LSTM neural network, the first step is to decide whether we should keep the information from the previous time step or forget it. </a:t>
            </a:r>
          </a:p>
          <a:p>
            <a:r>
              <a:rPr lang="en-US" dirty="0"/>
              <a:t>Here is the equation for forget gate.</a:t>
            </a:r>
            <a:endParaRPr lang="en-IN" dirty="0"/>
          </a:p>
        </p:txBody>
      </p:sp>
      <p:pic>
        <p:nvPicPr>
          <p:cNvPr id="7" name="Picture 6">
            <a:extLst>
              <a:ext uri="{FF2B5EF4-FFF2-40B4-BE49-F238E27FC236}">
                <a16:creationId xmlns:a16="http://schemas.microsoft.com/office/drawing/2014/main" id="{58EFFFE5-8534-143C-81CE-8CF6AF821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4495800"/>
            <a:ext cx="2798354" cy="1219200"/>
          </a:xfrm>
          <a:prstGeom prst="rect">
            <a:avLst/>
          </a:prstGeom>
        </p:spPr>
      </p:pic>
    </p:spTree>
    <p:extLst>
      <p:ext uri="{BB962C8B-B14F-4D97-AF65-F5344CB8AC3E}">
        <p14:creationId xmlns:p14="http://schemas.microsoft.com/office/powerpoint/2010/main" val="1274376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914B-6F8E-B66A-A925-6C65518D74F8}"/>
              </a:ext>
            </a:extLst>
          </p:cNvPr>
          <p:cNvSpPr>
            <a:spLocks noGrp="1"/>
          </p:cNvSpPr>
          <p:nvPr>
            <p:ph type="title"/>
          </p:nvPr>
        </p:nvSpPr>
        <p:spPr>
          <a:xfrm>
            <a:off x="457200" y="274638"/>
            <a:ext cx="8229600" cy="914399"/>
          </a:xfrm>
        </p:spPr>
        <p:txBody>
          <a:bodyPr/>
          <a:lstStyle/>
          <a:p>
            <a:r>
              <a:rPr lang="en-IN" b="1" dirty="0"/>
              <a:t>Forget Gate</a:t>
            </a:r>
            <a:br>
              <a:rPr lang="en-IN" b="1" dirty="0"/>
            </a:br>
            <a:endParaRPr lang="en-IN" dirty="0"/>
          </a:p>
        </p:txBody>
      </p:sp>
      <p:sp>
        <p:nvSpPr>
          <p:cNvPr id="3" name="Content Placeholder 2">
            <a:extLst>
              <a:ext uri="{FF2B5EF4-FFF2-40B4-BE49-F238E27FC236}">
                <a16:creationId xmlns:a16="http://schemas.microsoft.com/office/drawing/2014/main" id="{C594DCA7-6728-6E30-B902-459A72BC8D05}"/>
              </a:ext>
            </a:extLst>
          </p:cNvPr>
          <p:cNvSpPr>
            <a:spLocks noGrp="1"/>
          </p:cNvSpPr>
          <p:nvPr>
            <p:ph idx="1"/>
          </p:nvPr>
        </p:nvSpPr>
        <p:spPr>
          <a:xfrm>
            <a:off x="76200" y="685801"/>
            <a:ext cx="8991600" cy="2895600"/>
          </a:xfrm>
        </p:spPr>
        <p:txBody>
          <a:bodyPr/>
          <a:lstStyle/>
          <a:p>
            <a:r>
              <a:rPr lang="en-US" sz="2400" dirty="0">
                <a:latin typeface="Times New Roman" panose="02020603050405020304" pitchFamily="18" charset="0"/>
                <a:cs typeface="Times New Roman" panose="02020603050405020304" pitchFamily="18" charset="0"/>
              </a:rPr>
              <a:t>Let’s try to understand the equation, here</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Xt</a:t>
            </a:r>
            <a:r>
              <a:rPr lang="en-US" sz="2400" dirty="0">
                <a:latin typeface="Times New Roman" panose="02020603050405020304" pitchFamily="18" charset="0"/>
                <a:cs typeface="Times New Roman" panose="02020603050405020304" pitchFamily="18" charset="0"/>
              </a:rPr>
              <a:t>: input to the current timestamp.</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Uf</a:t>
            </a:r>
            <a:r>
              <a:rPr lang="en-US" sz="2400" dirty="0">
                <a:latin typeface="Times New Roman" panose="02020603050405020304" pitchFamily="18" charset="0"/>
                <a:cs typeface="Times New Roman" panose="02020603050405020304" pitchFamily="18" charset="0"/>
              </a:rPr>
              <a:t>: weight associated with the input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Ht-1: The hidden state of the previous timestamp</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Wf</a:t>
            </a:r>
            <a:r>
              <a:rPr lang="en-US" sz="2400" dirty="0">
                <a:latin typeface="Times New Roman" panose="02020603050405020304" pitchFamily="18" charset="0"/>
                <a:cs typeface="Times New Roman" panose="02020603050405020304" pitchFamily="18" charset="0"/>
              </a:rPr>
              <a:t>: It is the weight matrix associated with the hidden state</a:t>
            </a:r>
          </a:p>
          <a:p>
            <a:r>
              <a:rPr lang="en-US" sz="2400" dirty="0">
                <a:latin typeface="Times New Roman" panose="02020603050405020304" pitchFamily="18" charset="0"/>
                <a:cs typeface="Times New Roman" panose="02020603050405020304" pitchFamily="18" charset="0"/>
              </a:rPr>
              <a:t>Later, a sigmoid function is applied to it. That will make ft a number between 0 and 1. This ft is later multiplied with the cell state of the previous timestamp, as shown below.</a:t>
            </a:r>
          </a:p>
        </p:txBody>
      </p:sp>
      <p:pic>
        <p:nvPicPr>
          <p:cNvPr id="5" name="Picture 4">
            <a:extLst>
              <a:ext uri="{FF2B5EF4-FFF2-40B4-BE49-F238E27FC236}">
                <a16:creationId xmlns:a16="http://schemas.microsoft.com/office/drawing/2014/main" id="{DDFBC6A1-7B55-5AB5-AA33-DBF87B8B3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488179"/>
            <a:ext cx="5715000" cy="1714500"/>
          </a:xfrm>
          <a:prstGeom prst="rect">
            <a:avLst/>
          </a:prstGeom>
        </p:spPr>
      </p:pic>
    </p:spTree>
    <p:extLst>
      <p:ext uri="{BB962C8B-B14F-4D97-AF65-F5344CB8AC3E}">
        <p14:creationId xmlns:p14="http://schemas.microsoft.com/office/powerpoint/2010/main" val="2875403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6F69-E7CC-BC6E-D235-7F1289402C0F}"/>
              </a:ext>
            </a:extLst>
          </p:cNvPr>
          <p:cNvSpPr>
            <a:spLocks noGrp="1"/>
          </p:cNvSpPr>
          <p:nvPr>
            <p:ph type="title"/>
          </p:nvPr>
        </p:nvSpPr>
        <p:spPr/>
        <p:txBody>
          <a:bodyPr/>
          <a:lstStyle/>
          <a:p>
            <a:r>
              <a:rPr lang="en-IN" b="1" dirty="0"/>
              <a:t>Input Gate</a:t>
            </a:r>
            <a:br>
              <a:rPr lang="en-IN" b="1" dirty="0"/>
            </a:br>
            <a:endParaRPr lang="en-IN" dirty="0"/>
          </a:p>
        </p:txBody>
      </p:sp>
      <p:sp>
        <p:nvSpPr>
          <p:cNvPr id="3" name="Content Placeholder 2">
            <a:extLst>
              <a:ext uri="{FF2B5EF4-FFF2-40B4-BE49-F238E27FC236}">
                <a16:creationId xmlns:a16="http://schemas.microsoft.com/office/drawing/2014/main" id="{F8F26302-76A0-0DB2-798C-2DF57B721697}"/>
              </a:ext>
            </a:extLst>
          </p:cNvPr>
          <p:cNvSpPr>
            <a:spLocks noGrp="1"/>
          </p:cNvSpPr>
          <p:nvPr>
            <p:ph idx="1"/>
          </p:nvPr>
        </p:nvSpPr>
        <p:spPr>
          <a:xfrm>
            <a:off x="228600" y="1066800"/>
            <a:ext cx="8839200" cy="5059363"/>
          </a:xfrm>
        </p:spPr>
        <p:txBody>
          <a:bodyPr/>
          <a:lstStyle/>
          <a:p>
            <a:r>
              <a:rPr lang="en-US" dirty="0"/>
              <a:t>“Bob knows swimming. He told me over the phone that he had served the navy for four long years.”</a:t>
            </a:r>
          </a:p>
          <a:p>
            <a:r>
              <a:rPr lang="en-US" dirty="0"/>
              <a:t>So, in both these sentences, we are talking about Bob. </a:t>
            </a:r>
          </a:p>
          <a:p>
            <a:r>
              <a:rPr lang="en-US" dirty="0"/>
              <a:t>However, both give different kinds of information about Bob. </a:t>
            </a:r>
          </a:p>
          <a:p>
            <a:r>
              <a:rPr lang="en-US" dirty="0"/>
              <a:t>In the first sentence, we get the information that he knows swimming. Whereas the second sentence tells, he uses the phone and served in the navy for four years.</a:t>
            </a:r>
            <a:endParaRPr lang="en-IN" dirty="0"/>
          </a:p>
        </p:txBody>
      </p:sp>
    </p:spTree>
    <p:extLst>
      <p:ext uri="{BB962C8B-B14F-4D97-AF65-F5344CB8AC3E}">
        <p14:creationId xmlns:p14="http://schemas.microsoft.com/office/powerpoint/2010/main" val="59633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Types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838200"/>
            <a:ext cx="8735504"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400" b="1" i="1" dirty="0">
                <a:solidFill>
                  <a:schemeClr val="tx1"/>
                </a:solidFill>
                <a:latin typeface="Times New Roman" panose="02020603050405020304" pitchFamily="18" charset="0"/>
                <a:cs typeface="Times New Roman" panose="02020603050405020304" pitchFamily="18" charset="0"/>
              </a:rPr>
              <a:t>The main purpose of a probabilistic model is to classify / prediction the data.</a:t>
            </a:r>
          </a:p>
          <a:p>
            <a:pPr marL="285750" indent="-28575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classification, we represent text as 'd' and assign it to a class 'c.' The goal is to learn the probability of text 'd' belonging to class 'c,' denoted as </a:t>
            </a:r>
            <a:r>
              <a:rPr lang="en-US" sz="2000" b="1" i="1" dirty="0">
                <a:solidFill>
                  <a:schemeClr val="tx1"/>
                </a:solidFill>
                <a:latin typeface="Times New Roman" panose="02020603050405020304" pitchFamily="18" charset="0"/>
                <a:cs typeface="Times New Roman" panose="02020603050405020304" pitchFamily="18" charset="0"/>
              </a:rPr>
              <a:t>p(c/d).</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Typically, the classification process involves two stages: </a:t>
            </a:r>
            <a:r>
              <a:rPr lang="en-US" sz="2000" b="1" i="1" dirty="0">
                <a:solidFill>
                  <a:schemeClr val="tx1"/>
                </a:solidFill>
                <a:latin typeface="Times New Roman" panose="02020603050405020304" pitchFamily="18" charset="0"/>
                <a:cs typeface="Times New Roman" panose="02020603050405020304" pitchFamily="18" charset="0"/>
              </a:rPr>
              <a:t>Representation and Classification.</a:t>
            </a:r>
          </a:p>
          <a:p>
            <a:pPr algn="just">
              <a:lnSpc>
                <a:spcPct val="15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Representation Process: </a:t>
            </a:r>
            <a:r>
              <a:rPr lang="en-US" sz="2000" dirty="0">
                <a:solidFill>
                  <a:schemeClr val="tx1"/>
                </a:solidFill>
                <a:latin typeface="Times New Roman" panose="02020603050405020304" pitchFamily="18" charset="0"/>
                <a:cs typeface="Times New Roman" panose="02020603050405020304" pitchFamily="18" charset="0"/>
              </a:rPr>
              <a:t>The first stage involves transforming text into a fixed representation, or in other words, learning </a:t>
            </a:r>
            <a:r>
              <a:rPr lang="en-US" sz="2000" b="1" i="1" dirty="0">
                <a:solidFill>
                  <a:schemeClr val="tx1"/>
                </a:solidFill>
                <a:latin typeface="Times New Roman" panose="02020603050405020304" pitchFamily="18" charset="0"/>
                <a:cs typeface="Times New Roman" panose="02020603050405020304" pitchFamily="18" charset="0"/>
              </a:rPr>
              <a:t>'d.'</a:t>
            </a:r>
          </a:p>
          <a:p>
            <a:pPr algn="just">
              <a:lnSpc>
                <a:spcPct val="15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Classification: </a:t>
            </a:r>
            <a:r>
              <a:rPr lang="en-US" sz="2000" dirty="0">
                <a:solidFill>
                  <a:schemeClr val="tx1"/>
                </a:solidFill>
                <a:latin typeface="Times New Roman" panose="02020603050405020304" pitchFamily="18" charset="0"/>
                <a:cs typeface="Times New Roman" panose="02020603050405020304" pitchFamily="18" charset="0"/>
              </a:rPr>
              <a:t>In the second stage, we classify the document based on the learned representation, which is effectively estimating </a:t>
            </a:r>
            <a:r>
              <a:rPr lang="en-US" sz="2000" b="1" i="1" dirty="0">
                <a:solidFill>
                  <a:schemeClr val="tx1"/>
                </a:solidFill>
                <a:latin typeface="Times New Roman" panose="02020603050405020304" pitchFamily="18" charset="0"/>
                <a:cs typeface="Times New Roman" panose="02020603050405020304" pitchFamily="18" charset="0"/>
              </a:rPr>
              <a:t>p(c/d).</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endParaRPr lang="en-IN" sz="24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091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A72C-DD5F-5D54-0E07-41AC2744CAC5}"/>
              </a:ext>
            </a:extLst>
          </p:cNvPr>
          <p:cNvSpPr>
            <a:spLocks noGrp="1"/>
          </p:cNvSpPr>
          <p:nvPr>
            <p:ph type="title"/>
          </p:nvPr>
        </p:nvSpPr>
        <p:spPr>
          <a:xfrm>
            <a:off x="457200" y="43543"/>
            <a:ext cx="8229600" cy="792162"/>
          </a:xfrm>
        </p:spPr>
        <p:txBody>
          <a:bodyPr/>
          <a:lstStyle/>
          <a:p>
            <a:r>
              <a:rPr lang="en-IN" b="1" dirty="0"/>
              <a:t>Input Gate</a:t>
            </a:r>
            <a:endParaRPr lang="en-IN" dirty="0"/>
          </a:p>
        </p:txBody>
      </p:sp>
      <p:sp>
        <p:nvSpPr>
          <p:cNvPr id="3" name="Content Placeholder 2">
            <a:extLst>
              <a:ext uri="{FF2B5EF4-FFF2-40B4-BE49-F238E27FC236}">
                <a16:creationId xmlns:a16="http://schemas.microsoft.com/office/drawing/2014/main" id="{77ABD382-6852-A9EF-0688-F07E94068EC1}"/>
              </a:ext>
            </a:extLst>
          </p:cNvPr>
          <p:cNvSpPr>
            <a:spLocks noGrp="1"/>
          </p:cNvSpPr>
          <p:nvPr>
            <p:ph idx="1"/>
          </p:nvPr>
        </p:nvSpPr>
        <p:spPr>
          <a:xfrm>
            <a:off x="152400" y="1219200"/>
            <a:ext cx="8610600" cy="4906963"/>
          </a:xfrm>
        </p:spPr>
        <p:txBody>
          <a:bodyPr/>
          <a:lstStyle/>
          <a:p>
            <a:r>
              <a:rPr lang="en-US" dirty="0"/>
              <a:t>The input gate is used to quantify the importance of the new information carried by the input. </a:t>
            </a:r>
          </a:p>
          <a:p>
            <a:r>
              <a:rPr lang="en-US" dirty="0"/>
              <a:t>Here is the equation of the input gate</a:t>
            </a:r>
          </a:p>
          <a:p>
            <a:endParaRPr lang="en-IN" dirty="0"/>
          </a:p>
        </p:txBody>
      </p:sp>
      <p:pic>
        <p:nvPicPr>
          <p:cNvPr id="5" name="Picture 4">
            <a:extLst>
              <a:ext uri="{FF2B5EF4-FFF2-40B4-BE49-F238E27FC236}">
                <a16:creationId xmlns:a16="http://schemas.microsoft.com/office/drawing/2014/main" id="{29C30E1E-69F3-60F5-2B02-E6C83EF16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887" y="3581400"/>
            <a:ext cx="2333625" cy="1057275"/>
          </a:xfrm>
          <a:prstGeom prst="rect">
            <a:avLst/>
          </a:prstGeom>
        </p:spPr>
      </p:pic>
      <p:sp>
        <p:nvSpPr>
          <p:cNvPr id="7" name="TextBox 6">
            <a:extLst>
              <a:ext uri="{FF2B5EF4-FFF2-40B4-BE49-F238E27FC236}">
                <a16:creationId xmlns:a16="http://schemas.microsoft.com/office/drawing/2014/main" id="{8E377D57-06F7-138E-D8E8-9A917786B198}"/>
              </a:ext>
            </a:extLst>
          </p:cNvPr>
          <p:cNvSpPr txBox="1"/>
          <p:nvPr/>
        </p:nvSpPr>
        <p:spPr>
          <a:xfrm>
            <a:off x="571499" y="4572000"/>
            <a:ext cx="7772400" cy="2031325"/>
          </a:xfrm>
          <a:prstGeom prst="rect">
            <a:avLst/>
          </a:prstGeom>
          <a:noFill/>
        </p:spPr>
        <p:txBody>
          <a:bodyPr wrap="square">
            <a:spAutoFit/>
          </a:bodyPr>
          <a:lstStyle/>
          <a:p>
            <a:r>
              <a:rPr lang="en-US" dirty="0"/>
              <a:t>Here,</a:t>
            </a:r>
          </a:p>
          <a:p>
            <a:pPr>
              <a:buFont typeface="Arial" panose="020B0604020202020204" pitchFamily="34" charset="0"/>
              <a:buChar char="•"/>
            </a:pPr>
            <a:r>
              <a:rPr lang="en-US" dirty="0" err="1"/>
              <a:t>Xt</a:t>
            </a:r>
            <a:r>
              <a:rPr lang="en-US" dirty="0"/>
              <a:t>: Input at the current timestamp t</a:t>
            </a:r>
          </a:p>
          <a:p>
            <a:pPr>
              <a:buFont typeface="Arial" panose="020B0604020202020204" pitchFamily="34" charset="0"/>
              <a:buChar char="•"/>
            </a:pPr>
            <a:r>
              <a:rPr lang="en-US" dirty="0"/>
              <a:t>Ui: weight matrix of input</a:t>
            </a:r>
          </a:p>
          <a:p>
            <a:pPr>
              <a:buFont typeface="Arial" panose="020B0604020202020204" pitchFamily="34" charset="0"/>
              <a:buChar char="•"/>
            </a:pPr>
            <a:r>
              <a:rPr lang="en-US" dirty="0"/>
              <a:t>Ht-1: A hidden state at the previous timestamp</a:t>
            </a:r>
          </a:p>
          <a:p>
            <a:pPr>
              <a:buFont typeface="Arial" panose="020B0604020202020204" pitchFamily="34" charset="0"/>
              <a:buChar char="•"/>
            </a:pPr>
            <a:r>
              <a:rPr lang="en-US" dirty="0"/>
              <a:t>Wi: Weight matrix of input associated with hidden state</a:t>
            </a:r>
          </a:p>
          <a:p>
            <a:r>
              <a:rPr lang="en-US" dirty="0"/>
              <a:t>Again we have applied the sigmoid function over it. </a:t>
            </a:r>
          </a:p>
          <a:p>
            <a:r>
              <a:rPr lang="en-US" dirty="0"/>
              <a:t>As a result, the value of I at timestamp t will be between 0 and 1.</a:t>
            </a:r>
          </a:p>
        </p:txBody>
      </p:sp>
    </p:spTree>
    <p:extLst>
      <p:ext uri="{BB962C8B-B14F-4D97-AF65-F5344CB8AC3E}">
        <p14:creationId xmlns:p14="http://schemas.microsoft.com/office/powerpoint/2010/main" val="12695936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9AF1-1096-7318-869C-702E84A17032}"/>
              </a:ext>
            </a:extLst>
          </p:cNvPr>
          <p:cNvSpPr>
            <a:spLocks noGrp="1"/>
          </p:cNvSpPr>
          <p:nvPr>
            <p:ph type="title"/>
          </p:nvPr>
        </p:nvSpPr>
        <p:spPr/>
        <p:txBody>
          <a:bodyPr/>
          <a:lstStyle/>
          <a:p>
            <a:r>
              <a:rPr lang="en-IN" b="1" dirty="0"/>
              <a:t>Output Gate</a:t>
            </a:r>
            <a:br>
              <a:rPr lang="en-IN" b="1" dirty="0"/>
            </a:br>
            <a:endParaRPr lang="en-IN" dirty="0"/>
          </a:p>
        </p:txBody>
      </p:sp>
      <p:sp>
        <p:nvSpPr>
          <p:cNvPr id="3" name="Content Placeholder 2">
            <a:extLst>
              <a:ext uri="{FF2B5EF4-FFF2-40B4-BE49-F238E27FC236}">
                <a16:creationId xmlns:a16="http://schemas.microsoft.com/office/drawing/2014/main" id="{A5256770-88D1-2BAE-1401-B51EFCC2F908}"/>
              </a:ext>
            </a:extLst>
          </p:cNvPr>
          <p:cNvSpPr>
            <a:spLocks noGrp="1"/>
          </p:cNvSpPr>
          <p:nvPr>
            <p:ph idx="1"/>
          </p:nvPr>
        </p:nvSpPr>
        <p:spPr>
          <a:xfrm>
            <a:off x="76200" y="1219200"/>
            <a:ext cx="8991600" cy="5516563"/>
          </a:xfrm>
        </p:spPr>
        <p:txBody>
          <a:bodyPr/>
          <a:lstStyle/>
          <a:p>
            <a:r>
              <a:rPr lang="en-US" sz="2800" dirty="0">
                <a:latin typeface="Times New Roman" panose="02020603050405020304" pitchFamily="18" charset="0"/>
                <a:cs typeface="Times New Roman" panose="02020603050405020304" pitchFamily="18" charset="0"/>
              </a:rPr>
              <a:t>“Bob single-handedly fought the enemy and died for his country. For his contributions, brave______.”</a:t>
            </a:r>
          </a:p>
          <a:p>
            <a:r>
              <a:rPr lang="en-US" sz="2800" dirty="0">
                <a:latin typeface="Times New Roman" panose="02020603050405020304" pitchFamily="18" charset="0"/>
                <a:cs typeface="Times New Roman" panose="02020603050405020304" pitchFamily="18" charset="0"/>
              </a:rPr>
              <a:t>During this task, we have to complete the second sentence. </a:t>
            </a:r>
          </a:p>
          <a:p>
            <a:r>
              <a:rPr lang="en-US" sz="2800" dirty="0">
                <a:latin typeface="Times New Roman" panose="02020603050405020304" pitchFamily="18" charset="0"/>
                <a:cs typeface="Times New Roman" panose="02020603050405020304" pitchFamily="18" charset="0"/>
              </a:rPr>
              <a:t>Now, the minute we see the word brave, we know that we are talking about a person. </a:t>
            </a:r>
          </a:p>
          <a:p>
            <a:r>
              <a:rPr lang="en-US" sz="2800" dirty="0">
                <a:latin typeface="Times New Roman" panose="02020603050405020304" pitchFamily="18" charset="0"/>
                <a:cs typeface="Times New Roman" panose="02020603050405020304" pitchFamily="18" charset="0"/>
              </a:rPr>
              <a:t>In the sentence, only Bob is brave, we can not say the enemy is brave, or the country is brave. So based on the current expectation, we have to give a relevant word to fill in the blank. That word is our output, and this is the function of our Output gate.</a:t>
            </a:r>
          </a:p>
          <a:p>
            <a:endParaRPr lang="en-IN" dirty="0"/>
          </a:p>
        </p:txBody>
      </p:sp>
    </p:spTree>
    <p:extLst>
      <p:ext uri="{BB962C8B-B14F-4D97-AF65-F5344CB8AC3E}">
        <p14:creationId xmlns:p14="http://schemas.microsoft.com/office/powerpoint/2010/main" val="1430382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C624-82D5-70EA-3573-631847143FDA}"/>
              </a:ext>
            </a:extLst>
          </p:cNvPr>
          <p:cNvSpPr>
            <a:spLocks noGrp="1"/>
          </p:cNvSpPr>
          <p:nvPr>
            <p:ph type="title"/>
          </p:nvPr>
        </p:nvSpPr>
        <p:spPr/>
        <p:txBody>
          <a:bodyPr/>
          <a:lstStyle/>
          <a:p>
            <a:r>
              <a:rPr lang="en-IN" b="1" dirty="0"/>
              <a:t>Output Gate</a:t>
            </a:r>
            <a:endParaRPr lang="en-IN" dirty="0"/>
          </a:p>
        </p:txBody>
      </p:sp>
      <p:sp>
        <p:nvSpPr>
          <p:cNvPr id="3" name="Content Placeholder 2">
            <a:extLst>
              <a:ext uri="{FF2B5EF4-FFF2-40B4-BE49-F238E27FC236}">
                <a16:creationId xmlns:a16="http://schemas.microsoft.com/office/drawing/2014/main" id="{0BD44431-C03F-1199-4B57-9CFD5AC8C111}"/>
              </a:ext>
            </a:extLst>
          </p:cNvPr>
          <p:cNvSpPr>
            <a:spLocks noGrp="1"/>
          </p:cNvSpPr>
          <p:nvPr>
            <p:ph idx="1"/>
          </p:nvPr>
        </p:nvSpPr>
        <p:spPr>
          <a:xfrm>
            <a:off x="457200" y="1600201"/>
            <a:ext cx="8229600" cy="2667000"/>
          </a:xfrm>
        </p:spPr>
        <p:txBody>
          <a:bodyPr/>
          <a:lstStyle/>
          <a:p>
            <a:r>
              <a:rPr lang="en-US" dirty="0"/>
              <a:t>Here is the equation of the Output gate, which is pretty similar to the two previous gates.</a:t>
            </a:r>
          </a:p>
          <a:p>
            <a:endParaRPr lang="en-IN" dirty="0"/>
          </a:p>
        </p:txBody>
      </p:sp>
      <p:pic>
        <p:nvPicPr>
          <p:cNvPr id="6" name="Picture 5">
            <a:extLst>
              <a:ext uri="{FF2B5EF4-FFF2-40B4-BE49-F238E27FC236}">
                <a16:creationId xmlns:a16="http://schemas.microsoft.com/office/drawing/2014/main" id="{AB9D17B3-C067-B5EE-7570-AF464368F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137" y="2733675"/>
            <a:ext cx="2371725" cy="695325"/>
          </a:xfrm>
          <a:prstGeom prst="rect">
            <a:avLst/>
          </a:prstGeom>
        </p:spPr>
      </p:pic>
      <p:sp>
        <p:nvSpPr>
          <p:cNvPr id="8" name="TextBox 7">
            <a:extLst>
              <a:ext uri="{FF2B5EF4-FFF2-40B4-BE49-F238E27FC236}">
                <a16:creationId xmlns:a16="http://schemas.microsoft.com/office/drawing/2014/main" id="{A6ECD18B-F58F-77BE-94E4-C3CBD3A03B68}"/>
              </a:ext>
            </a:extLst>
          </p:cNvPr>
          <p:cNvSpPr txBox="1"/>
          <p:nvPr/>
        </p:nvSpPr>
        <p:spPr>
          <a:xfrm>
            <a:off x="609600" y="3776662"/>
            <a:ext cx="8382000" cy="923330"/>
          </a:xfrm>
          <a:prstGeom prst="rect">
            <a:avLst/>
          </a:prstGeom>
          <a:noFill/>
        </p:spPr>
        <p:txBody>
          <a:bodyPr wrap="square">
            <a:spAutoFit/>
          </a:bodyPr>
          <a:lstStyle/>
          <a:p>
            <a:r>
              <a:rPr lang="en-US" dirty="0"/>
              <a:t>Its value will also lie between 0 and 1 because of this sigmoid function. Now to calculate the current hidden state, we will use Ot and tanh of the updated cell state. As shown below.</a:t>
            </a:r>
            <a:endParaRPr lang="en-IN" dirty="0"/>
          </a:p>
        </p:txBody>
      </p:sp>
      <p:pic>
        <p:nvPicPr>
          <p:cNvPr id="10" name="Picture 9">
            <a:extLst>
              <a:ext uri="{FF2B5EF4-FFF2-40B4-BE49-F238E27FC236}">
                <a16:creationId xmlns:a16="http://schemas.microsoft.com/office/drawing/2014/main" id="{087BE8B5-62D3-473D-D602-56178B0D2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699992"/>
            <a:ext cx="2073898" cy="557807"/>
          </a:xfrm>
          <a:prstGeom prst="rect">
            <a:avLst/>
          </a:prstGeom>
        </p:spPr>
      </p:pic>
      <p:sp>
        <p:nvSpPr>
          <p:cNvPr id="12" name="TextBox 11">
            <a:extLst>
              <a:ext uri="{FF2B5EF4-FFF2-40B4-BE49-F238E27FC236}">
                <a16:creationId xmlns:a16="http://schemas.microsoft.com/office/drawing/2014/main" id="{8F616431-0088-1284-2CFF-C9B7875B0D63}"/>
              </a:ext>
            </a:extLst>
          </p:cNvPr>
          <p:cNvSpPr txBox="1"/>
          <p:nvPr/>
        </p:nvSpPr>
        <p:spPr>
          <a:xfrm>
            <a:off x="480374" y="5104480"/>
            <a:ext cx="8640451" cy="923330"/>
          </a:xfrm>
          <a:prstGeom prst="rect">
            <a:avLst/>
          </a:prstGeom>
          <a:noFill/>
        </p:spPr>
        <p:txBody>
          <a:bodyPr wrap="square">
            <a:spAutoFit/>
          </a:bodyPr>
          <a:lstStyle/>
          <a:p>
            <a:r>
              <a:rPr lang="en-US" dirty="0"/>
              <a:t>It turns out that the hidden state is a function of Long term memory (Ct) and the current output. If you need to take the output of the current timestamp, just apply the SoftMax activation on hidden state Ht.</a:t>
            </a:r>
            <a:endParaRPr lang="en-IN" dirty="0"/>
          </a:p>
        </p:txBody>
      </p:sp>
      <p:pic>
        <p:nvPicPr>
          <p:cNvPr id="14" name="Picture 13">
            <a:extLst>
              <a:ext uri="{FF2B5EF4-FFF2-40B4-BE49-F238E27FC236}">
                <a16:creationId xmlns:a16="http://schemas.microsoft.com/office/drawing/2014/main" id="{F4423974-349D-0EC4-71EA-1AADB2063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6259292"/>
            <a:ext cx="1685925" cy="323850"/>
          </a:xfrm>
          <a:prstGeom prst="rect">
            <a:avLst/>
          </a:prstGeom>
        </p:spPr>
      </p:pic>
    </p:spTree>
    <p:extLst>
      <p:ext uri="{BB962C8B-B14F-4D97-AF65-F5344CB8AC3E}">
        <p14:creationId xmlns:p14="http://schemas.microsoft.com/office/powerpoint/2010/main" val="13447007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3BC3-3F3C-7566-8A4F-B4D16A036D8E}"/>
              </a:ext>
            </a:extLst>
          </p:cNvPr>
          <p:cNvSpPr>
            <a:spLocks noGrp="1"/>
          </p:cNvSpPr>
          <p:nvPr>
            <p:ph type="title"/>
          </p:nvPr>
        </p:nvSpPr>
        <p:spPr/>
        <p:txBody>
          <a:bodyPr/>
          <a:lstStyle/>
          <a:p>
            <a:r>
              <a:rPr lang="en-US" dirty="0"/>
              <a:t>More intuitive diagram of the LSTM network</a:t>
            </a:r>
            <a:endParaRPr lang="en-IN" dirty="0"/>
          </a:p>
        </p:txBody>
      </p:sp>
      <p:pic>
        <p:nvPicPr>
          <p:cNvPr id="5" name="Content Placeholder 4">
            <a:extLst>
              <a:ext uri="{FF2B5EF4-FFF2-40B4-BE49-F238E27FC236}">
                <a16:creationId xmlns:a16="http://schemas.microsoft.com/office/drawing/2014/main" id="{929FA65B-6734-1414-E08A-B6826FC2D54B}"/>
              </a:ext>
            </a:extLst>
          </p:cNvPr>
          <p:cNvPicPr>
            <a:picLocks noGrp="1" noChangeAspect="1"/>
          </p:cNvPicPr>
          <p:nvPr>
            <p:ph idx="1"/>
          </p:nvPr>
        </p:nvPicPr>
        <p:blipFill>
          <a:blip r:embed="rId2"/>
          <a:stretch>
            <a:fillRect/>
          </a:stretch>
        </p:blipFill>
        <p:spPr>
          <a:xfrm>
            <a:off x="1143000" y="2209800"/>
            <a:ext cx="7315200" cy="3200400"/>
          </a:xfrm>
        </p:spPr>
      </p:pic>
    </p:spTree>
    <p:extLst>
      <p:ext uri="{BB962C8B-B14F-4D97-AF65-F5344CB8AC3E}">
        <p14:creationId xmlns:p14="http://schemas.microsoft.com/office/powerpoint/2010/main" val="2871893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6102-2F30-B771-FE8B-DE42CAF0BD0D}"/>
              </a:ext>
            </a:extLst>
          </p:cNvPr>
          <p:cNvSpPr>
            <a:spLocks noGrp="1"/>
          </p:cNvSpPr>
          <p:nvPr>
            <p:ph type="title"/>
          </p:nvPr>
        </p:nvSpPr>
        <p:spPr>
          <a:xfrm>
            <a:off x="457200" y="274638"/>
            <a:ext cx="8229600" cy="715962"/>
          </a:xfrm>
        </p:spPr>
        <p:txBody>
          <a:bodyPr/>
          <a:lstStyle/>
          <a:p>
            <a:r>
              <a:rPr lang="en-IN" b="1" dirty="0">
                <a:latin typeface="Times New Roman" panose="02020603050405020304" pitchFamily="18" charset="0"/>
                <a:cs typeface="Times New Roman" panose="02020603050405020304" pitchFamily="18" charset="0"/>
              </a:rPr>
              <a:t>LTSM vs RNN </a:t>
            </a:r>
            <a:br>
              <a:rPr lang="en-IN" b="1" dirty="0"/>
            </a:br>
            <a:endParaRPr lang="en-IN" dirty="0"/>
          </a:p>
        </p:txBody>
      </p:sp>
      <p:pic>
        <p:nvPicPr>
          <p:cNvPr id="5" name="Content Placeholder 4">
            <a:extLst>
              <a:ext uri="{FF2B5EF4-FFF2-40B4-BE49-F238E27FC236}">
                <a16:creationId xmlns:a16="http://schemas.microsoft.com/office/drawing/2014/main" id="{75B293A4-0F9A-CBFF-1342-736ACF1177C8}"/>
              </a:ext>
            </a:extLst>
          </p:cNvPr>
          <p:cNvPicPr>
            <a:picLocks noGrp="1" noChangeAspect="1"/>
          </p:cNvPicPr>
          <p:nvPr>
            <p:ph idx="1"/>
          </p:nvPr>
        </p:nvPicPr>
        <p:blipFill>
          <a:blip r:embed="rId2"/>
          <a:stretch>
            <a:fillRect/>
          </a:stretch>
        </p:blipFill>
        <p:spPr>
          <a:xfrm>
            <a:off x="76200" y="609600"/>
            <a:ext cx="8915400" cy="6553384"/>
          </a:xfrm>
        </p:spPr>
      </p:pic>
    </p:spTree>
    <p:extLst>
      <p:ext uri="{BB962C8B-B14F-4D97-AF65-F5344CB8AC3E}">
        <p14:creationId xmlns:p14="http://schemas.microsoft.com/office/powerpoint/2010/main" val="3940302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Types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2AAB1D9-1519-0BCF-4F55-503E2D513C2D}"/>
              </a:ext>
            </a:extLst>
          </p:cNvPr>
          <p:cNvPicPr>
            <a:picLocks noChangeAspect="1"/>
          </p:cNvPicPr>
          <p:nvPr/>
        </p:nvPicPr>
        <p:blipFill>
          <a:blip r:embed="rId2"/>
          <a:stretch>
            <a:fillRect/>
          </a:stretch>
        </p:blipFill>
        <p:spPr>
          <a:xfrm>
            <a:off x="925514" y="693183"/>
            <a:ext cx="7292972" cy="5471634"/>
          </a:xfrm>
          <a:prstGeom prst="rect">
            <a:avLst/>
          </a:prstGeom>
        </p:spPr>
      </p:pic>
      <p:sp>
        <p:nvSpPr>
          <p:cNvPr id="3" name="Subtitle 2"/>
          <p:cNvSpPr>
            <a:spLocks noGrp="1"/>
          </p:cNvSpPr>
          <p:nvPr>
            <p:ph type="subTitle" idx="1"/>
          </p:nvPr>
        </p:nvSpPr>
        <p:spPr>
          <a:xfrm>
            <a:off x="152400" y="838200"/>
            <a:ext cx="8735504"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endParaRPr lang="en-IN" sz="24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77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50521" y="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Types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EEF30E-F8DE-A51C-64AE-FAFFDF9854B4}"/>
              </a:ext>
            </a:extLst>
          </p:cNvPr>
          <p:cNvPicPr>
            <a:picLocks noChangeAspect="1"/>
          </p:cNvPicPr>
          <p:nvPr/>
        </p:nvPicPr>
        <p:blipFill>
          <a:blip r:embed="rId2"/>
          <a:stretch>
            <a:fillRect/>
          </a:stretch>
        </p:blipFill>
        <p:spPr>
          <a:xfrm>
            <a:off x="842237" y="626377"/>
            <a:ext cx="7445385" cy="3505425"/>
          </a:xfrm>
          <a:prstGeom prst="rect">
            <a:avLst/>
          </a:prstGeom>
        </p:spPr>
      </p:pic>
      <p:pic>
        <p:nvPicPr>
          <p:cNvPr id="5" name="Picture 4">
            <a:extLst>
              <a:ext uri="{FF2B5EF4-FFF2-40B4-BE49-F238E27FC236}">
                <a16:creationId xmlns:a16="http://schemas.microsoft.com/office/drawing/2014/main" id="{8E4B4FA5-1C3A-4665-0304-15A262A86DAF}"/>
              </a:ext>
            </a:extLst>
          </p:cNvPr>
          <p:cNvPicPr>
            <a:picLocks noChangeAspect="1"/>
          </p:cNvPicPr>
          <p:nvPr/>
        </p:nvPicPr>
        <p:blipFill>
          <a:blip r:embed="rId3"/>
          <a:stretch>
            <a:fillRect/>
          </a:stretch>
        </p:blipFill>
        <p:spPr>
          <a:xfrm>
            <a:off x="842237" y="4224780"/>
            <a:ext cx="7552074" cy="2617510"/>
          </a:xfrm>
          <a:prstGeom prst="rect">
            <a:avLst/>
          </a:prstGeom>
        </p:spPr>
      </p:pic>
    </p:spTree>
    <p:extLst>
      <p:ext uri="{BB962C8B-B14F-4D97-AF65-F5344CB8AC3E}">
        <p14:creationId xmlns:p14="http://schemas.microsoft.com/office/powerpoint/2010/main" val="175329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Types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838200"/>
            <a:ext cx="8735504" cy="6095998"/>
          </a:xfrm>
        </p:spPr>
        <p:txBody>
          <a:bodyPr vert="horz" wrap="square" lIns="91440" tIns="45720" rIns="91440" bIns="45720" numCol="1" rtlCol="0" anchor="t" anchorCtr="0" compatLnSpc="1">
            <a:normAutofit/>
          </a:bodyPr>
          <a:lstStyle/>
          <a:p>
            <a:pPr marL="342900" indent="-342900" algn="just">
              <a:lnSpc>
                <a:spcPct val="200000"/>
              </a:lnSpc>
              <a:buFont typeface="Arial" panose="020B0604020202020204" pitchFamily="34" charset="0"/>
              <a:buChar char="•"/>
            </a:pPr>
            <a:r>
              <a:rPr lang="en-US" sz="2400" b="1" i="1" dirty="0">
                <a:solidFill>
                  <a:schemeClr val="tx1"/>
                </a:solidFill>
                <a:latin typeface="Times New Roman" panose="02020603050405020304" pitchFamily="18" charset="0"/>
                <a:cs typeface="Times New Roman" panose="02020603050405020304" pitchFamily="18" charset="0"/>
              </a:rPr>
              <a:t>Generative Learning: </a:t>
            </a:r>
            <a:r>
              <a:rPr lang="en-US" sz="2400" dirty="0">
                <a:solidFill>
                  <a:schemeClr val="tx1"/>
                </a:solidFill>
                <a:latin typeface="Times New Roman" panose="02020603050405020304" pitchFamily="18" charset="0"/>
                <a:cs typeface="Times New Roman" panose="02020603050405020304" pitchFamily="18" charset="0"/>
              </a:rPr>
              <a:t>In this approach, the goal is to learn the </a:t>
            </a:r>
            <a:r>
              <a:rPr lang="en-US" sz="2400" b="1" i="1" dirty="0">
                <a:solidFill>
                  <a:schemeClr val="tx1"/>
                </a:solidFill>
                <a:latin typeface="Times New Roman" panose="02020603050405020304" pitchFamily="18" charset="0"/>
                <a:cs typeface="Times New Roman" panose="02020603050405020304" pitchFamily="18" charset="0"/>
              </a:rPr>
              <a:t>joint probability distribution p(c, d), </a:t>
            </a:r>
            <a:r>
              <a:rPr lang="en-US" sz="2400" dirty="0">
                <a:solidFill>
                  <a:schemeClr val="tx1"/>
                </a:solidFill>
                <a:latin typeface="Times New Roman" panose="02020603050405020304" pitchFamily="18" charset="0"/>
                <a:cs typeface="Times New Roman" panose="02020603050405020304" pitchFamily="18" charset="0"/>
              </a:rPr>
              <a:t>capturing the relationship between class labels (c) and the data (d).</a:t>
            </a:r>
          </a:p>
          <a:p>
            <a:pPr marL="342900" indent="-342900" algn="just">
              <a:lnSpc>
                <a:spcPct val="200000"/>
              </a:lnSpc>
              <a:buFont typeface="Arial" panose="020B0604020202020204" pitchFamily="34" charset="0"/>
              <a:buChar char="•"/>
            </a:pPr>
            <a:r>
              <a:rPr lang="en-US" sz="2400" b="1" i="1" dirty="0">
                <a:solidFill>
                  <a:schemeClr val="tx1"/>
                </a:solidFill>
                <a:latin typeface="Times New Roman" panose="02020603050405020304" pitchFamily="18" charset="0"/>
                <a:cs typeface="Times New Roman" panose="02020603050405020304" pitchFamily="18" charset="0"/>
              </a:rPr>
              <a:t>Discriminative Learning: </a:t>
            </a:r>
            <a:r>
              <a:rPr lang="en-US" sz="2400" dirty="0">
                <a:solidFill>
                  <a:schemeClr val="tx1"/>
                </a:solidFill>
                <a:latin typeface="Times New Roman" panose="02020603050405020304" pitchFamily="18" charset="0"/>
                <a:cs typeface="Times New Roman" panose="02020603050405020304" pitchFamily="18" charset="0"/>
              </a:rPr>
              <a:t>Conversely, discriminative learning focuses on estimating the conditional probability </a:t>
            </a:r>
            <a:r>
              <a:rPr lang="en-US" sz="2400" b="1" i="1" dirty="0">
                <a:solidFill>
                  <a:schemeClr val="tx1"/>
                </a:solidFill>
                <a:latin typeface="Times New Roman" panose="02020603050405020304" pitchFamily="18" charset="0"/>
                <a:cs typeface="Times New Roman" panose="02020603050405020304" pitchFamily="18" charset="0"/>
              </a:rPr>
              <a:t>p(c/d), </a:t>
            </a:r>
            <a:r>
              <a:rPr lang="en-US" sz="2400" dirty="0">
                <a:solidFill>
                  <a:schemeClr val="tx1"/>
                </a:solidFill>
                <a:latin typeface="Times New Roman" panose="02020603050405020304" pitchFamily="18" charset="0"/>
                <a:cs typeface="Times New Roman" panose="02020603050405020304" pitchFamily="18" charset="0"/>
              </a:rPr>
              <a:t>emphasizing the </a:t>
            </a:r>
            <a:r>
              <a:rPr lang="en-US" sz="2400" b="1" i="1" dirty="0">
                <a:solidFill>
                  <a:schemeClr val="tx1"/>
                </a:solidFill>
                <a:latin typeface="Times New Roman" panose="02020603050405020304" pitchFamily="18" charset="0"/>
                <a:cs typeface="Times New Roman" panose="02020603050405020304" pitchFamily="18" charset="0"/>
              </a:rPr>
              <a:t>probability of class (c) given a specific data point (d).</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endParaRPr lang="en-IN" sz="28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27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Statistical Approaches to NLP Tasks</a:t>
            </a:r>
            <a:br>
              <a:rPr lang="en-US" sz="4400" dirty="0">
                <a:solidFill>
                  <a:schemeClr val="tx1"/>
                </a:solidFill>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89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4248" y="152400"/>
            <a:ext cx="8939752" cy="533400"/>
          </a:xfrm>
        </p:spPr>
        <p:txBody>
          <a:bodyPr vert="horz" wrap="square" lIns="91440" tIns="45720" rIns="91440" bIns="45720" anchor="ctr" anchorCtr="0"/>
          <a:lstStyle/>
          <a:p>
            <a:pPr algn="l"/>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Different approaches to natural language processing Task</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685800"/>
            <a:ext cx="8735504" cy="6400798"/>
          </a:xfrm>
        </p:spPr>
        <p:txBody>
          <a:bodyPr vert="horz" wrap="square" lIns="91440" tIns="45720" rIns="91440" bIns="45720" numCol="1" rtlCol="0" anchor="t" anchorCtr="0" compatLnSpc="1">
            <a:normAutofit/>
          </a:bodyPr>
          <a:lstStyle/>
          <a:p>
            <a:pPr algn="just" fontAlgn="base">
              <a:lnSpc>
                <a:spcPct val="200000"/>
              </a:lnSpc>
            </a:pPr>
            <a:r>
              <a:rPr lang="en-US" sz="1800" b="1" i="1" dirty="0">
                <a:solidFill>
                  <a:schemeClr val="tx1"/>
                </a:solidFill>
                <a:latin typeface="Times New Roman" panose="02020603050405020304" pitchFamily="18" charset="0"/>
                <a:cs typeface="Times New Roman" panose="02020603050405020304" pitchFamily="18" charset="0"/>
              </a:rPr>
              <a:t>There are three types of NLP approaches:</a:t>
            </a:r>
          </a:p>
          <a:p>
            <a:pPr algn="just" fontAlgn="base">
              <a:lnSpc>
                <a:spcPct val="20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Rule-based Approach / Symbolic approach </a:t>
            </a:r>
            <a:r>
              <a:rPr lang="en-US" sz="2000" dirty="0">
                <a:solidFill>
                  <a:schemeClr val="tx1"/>
                </a:solidFill>
                <a:latin typeface="Times New Roman" panose="02020603050405020304" pitchFamily="18" charset="0"/>
                <a:cs typeface="Times New Roman" panose="02020603050405020304" pitchFamily="18" charset="0"/>
              </a:rPr>
              <a:t>– The symbolic approach towards NLP is more about human-developed rules. A programmer writes a set of grammar rules to define how the system should behave.</a:t>
            </a:r>
          </a:p>
          <a:p>
            <a:pPr algn="just" fontAlgn="base">
              <a:lnSpc>
                <a:spcPct val="20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Statistical approach</a:t>
            </a:r>
            <a:r>
              <a:rPr lang="en-US" sz="2000" dirty="0">
                <a:solidFill>
                  <a:schemeClr val="tx1"/>
                </a:solidFill>
                <a:latin typeface="Times New Roman" panose="02020603050405020304" pitchFamily="18" charset="0"/>
                <a:cs typeface="Times New Roman" panose="02020603050405020304" pitchFamily="18" charset="0"/>
              </a:rPr>
              <a:t>– </a:t>
            </a:r>
            <a:r>
              <a:rPr lang="en-US" sz="2000" b="1" i="1" dirty="0">
                <a:solidFill>
                  <a:schemeClr val="tx1"/>
                </a:solidFill>
                <a:latin typeface="Times New Roman" panose="02020603050405020304" pitchFamily="18" charset="0"/>
                <a:cs typeface="Times New Roman" panose="02020603050405020304" pitchFamily="18" charset="0"/>
              </a:rPr>
              <a:t>Based on statistical analysis - </a:t>
            </a:r>
            <a:r>
              <a:rPr lang="en-US" sz="2000" dirty="0">
                <a:solidFill>
                  <a:schemeClr val="tx1"/>
                </a:solidFill>
                <a:latin typeface="Times New Roman" panose="02020603050405020304" pitchFamily="18" charset="0"/>
                <a:cs typeface="Times New Roman" panose="02020603050405020304" pitchFamily="18" charset="0"/>
              </a:rPr>
              <a:t>The statistical approach to natural language processing depends on finding patterns in large volumes of text. By </a:t>
            </a:r>
            <a:r>
              <a:rPr lang="en-US" sz="2000" dirty="0" err="1">
                <a:solidFill>
                  <a:schemeClr val="tx1"/>
                </a:solidFill>
                <a:latin typeface="Times New Roman" panose="02020603050405020304" pitchFamily="18" charset="0"/>
                <a:cs typeface="Times New Roman" panose="02020603050405020304" pitchFamily="18" charset="0"/>
              </a:rPr>
              <a:t>recognising</a:t>
            </a:r>
            <a:r>
              <a:rPr lang="en-US" sz="2000" dirty="0">
                <a:solidFill>
                  <a:schemeClr val="tx1"/>
                </a:solidFill>
                <a:latin typeface="Times New Roman" panose="02020603050405020304" pitchFamily="18" charset="0"/>
                <a:cs typeface="Times New Roman" panose="02020603050405020304" pitchFamily="18" charset="0"/>
              </a:rPr>
              <a:t> these trends, the system can develop its own understanding of human language. </a:t>
            </a:r>
          </a:p>
          <a:p>
            <a:pPr algn="just" fontAlgn="base">
              <a:lnSpc>
                <a:spcPct val="20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Connectionist Approach or “Hybrid” Approach– </a:t>
            </a:r>
            <a:r>
              <a:rPr lang="en-US" sz="2000" dirty="0">
                <a:solidFill>
                  <a:schemeClr val="tx1"/>
                </a:solidFill>
                <a:latin typeface="Times New Roman" panose="02020603050405020304" pitchFamily="18" charset="0"/>
                <a:cs typeface="Times New Roman" panose="02020603050405020304" pitchFamily="18" charset="0"/>
              </a:rPr>
              <a:t>The third approach is a combination of statistical and symbolic approaches. </a:t>
            </a:r>
          </a:p>
          <a:p>
            <a:pPr algn="just">
              <a:lnSpc>
                <a:spcPct val="200000"/>
              </a:lnSpc>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53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466AB6FA-6649-8089-70D6-60D02E5F4334}"/>
              </a:ext>
            </a:extLst>
          </p:cNvPr>
          <p:cNvSpPr>
            <a:spLocks noGrp="1" noChangeArrowheads="1"/>
          </p:cNvSpPr>
          <p:nvPr>
            <p:ph type="title"/>
          </p:nvPr>
        </p:nvSpPr>
        <p:spPr>
          <a:xfrm>
            <a:off x="457200" y="-23567"/>
            <a:ext cx="8229600" cy="861767"/>
          </a:xfrm>
        </p:spPr>
        <p:txBody>
          <a:bodyPr/>
          <a:lstStyle/>
          <a:p>
            <a:r>
              <a:rPr lang="en-US" altLang="en-US" sz="3600" b="1" dirty="0">
                <a:latin typeface="Times New Roman" panose="02020603050405020304" pitchFamily="18" charset="0"/>
                <a:cs typeface="Times New Roman" panose="02020603050405020304" pitchFamily="18" charset="0"/>
              </a:rPr>
              <a:t>What is statistical NLP?</a:t>
            </a:r>
          </a:p>
        </p:txBody>
      </p:sp>
      <p:sp>
        <p:nvSpPr>
          <p:cNvPr id="573443" name="Rectangle 3">
            <a:extLst>
              <a:ext uri="{FF2B5EF4-FFF2-40B4-BE49-F238E27FC236}">
                <a16:creationId xmlns:a16="http://schemas.microsoft.com/office/drawing/2014/main" id="{6FB70A93-3CF1-8F36-A932-CB64476C5433}"/>
              </a:ext>
            </a:extLst>
          </p:cNvPr>
          <p:cNvSpPr>
            <a:spLocks noGrp="1" noChangeArrowheads="1"/>
          </p:cNvSpPr>
          <p:nvPr>
            <p:ph type="body" idx="1"/>
          </p:nvPr>
        </p:nvSpPr>
        <p:spPr>
          <a:xfrm>
            <a:off x="457200" y="1219200"/>
            <a:ext cx="8229600" cy="4525963"/>
          </a:xfrm>
        </p:spPr>
        <p:txBody>
          <a:bodyPr/>
          <a:lstStyle/>
          <a:p>
            <a:pPr algn="just">
              <a:lnSpc>
                <a:spcPct val="150000"/>
              </a:lnSpc>
            </a:pPr>
            <a:r>
              <a:rPr lang="en-US" altLang="en-US" dirty="0">
                <a:latin typeface="Times New Roman" panose="02020603050405020304" pitchFamily="18" charset="0"/>
                <a:cs typeface="Times New Roman" panose="02020603050405020304" pitchFamily="18" charset="0"/>
              </a:rPr>
              <a:t>Statistical NLP aims to perform </a:t>
            </a:r>
            <a:r>
              <a:rPr lang="en-US" altLang="en-US" b="1" i="1" dirty="0">
                <a:latin typeface="Times New Roman" panose="02020603050405020304" pitchFamily="18" charset="0"/>
                <a:cs typeface="Times New Roman" panose="02020603050405020304" pitchFamily="18" charset="0"/>
              </a:rPr>
              <a:t>statistical inference </a:t>
            </a:r>
            <a:r>
              <a:rPr lang="en-US" altLang="en-US" dirty="0">
                <a:latin typeface="Times New Roman" panose="02020603050405020304" pitchFamily="18" charset="0"/>
                <a:cs typeface="Times New Roman" panose="02020603050405020304" pitchFamily="18" charset="0"/>
              </a:rPr>
              <a:t>for the field of NLP.</a:t>
            </a:r>
          </a:p>
          <a:p>
            <a:pPr algn="just">
              <a:lnSpc>
                <a:spcPct val="150000"/>
              </a:lnSpc>
            </a:pPr>
            <a:r>
              <a:rPr lang="en-US" altLang="en-US" dirty="0">
                <a:latin typeface="Times New Roman" panose="02020603050405020304" pitchFamily="18" charset="0"/>
                <a:cs typeface="Times New Roman" panose="02020603050405020304" pitchFamily="18" charset="0"/>
              </a:rPr>
              <a:t>Statistical inference consists of taking some data generated in accordance with some unknown probability distribution and making inferences.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4248" y="152400"/>
            <a:ext cx="8939752" cy="533400"/>
          </a:xfrm>
        </p:spPr>
        <p:txBody>
          <a:bodyPr vert="horz" wrap="square" lIns="91440" tIns="45720" rIns="91440" bIns="45720" anchor="ctr" anchorCtr="0"/>
          <a:lstStyle/>
          <a:p>
            <a:r>
              <a:rPr lang="en-US" sz="2800" b="1" dirty="0">
                <a:latin typeface="Times New Roman" panose="02020603050405020304" pitchFamily="18" charset="0"/>
                <a:cs typeface="Times New Roman" panose="02020603050405020304" pitchFamily="18" charset="0"/>
              </a:rPr>
              <a:t>Statistical NLP approach </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685800"/>
            <a:ext cx="8735504" cy="6400798"/>
          </a:xfrm>
        </p:spPr>
        <p:txBody>
          <a:bodyPr vert="horz" wrap="square" lIns="91440" tIns="45720" rIns="91440" bIns="45720" numCol="1" rtlCol="0" anchor="t" anchorCtr="0" compatLnSpc="1">
            <a:normAutofit/>
          </a:bodyPr>
          <a:lstStyle/>
          <a:p>
            <a:pPr marL="342900" indent="-342900" algn="just">
              <a:lnSpc>
                <a:spcPct val="2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statistical NLP approach is a type of </a:t>
            </a:r>
            <a:r>
              <a:rPr lang="en-US" sz="2000" b="1" i="1" dirty="0">
                <a:solidFill>
                  <a:schemeClr val="tx1"/>
                </a:solidFill>
                <a:latin typeface="Times New Roman" panose="02020603050405020304" pitchFamily="18" charset="0"/>
                <a:cs typeface="Times New Roman" panose="02020603050405020304" pitchFamily="18" charset="0"/>
              </a:rPr>
              <a:t>machine learning approach.</a:t>
            </a:r>
          </a:p>
          <a:p>
            <a:pPr marL="342900" indent="-342900" algn="just">
              <a:lnSpc>
                <a:spcPct val="2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Statistical NLP involves using </a:t>
            </a:r>
            <a:r>
              <a:rPr lang="en-US" sz="2000" b="1" i="1" dirty="0">
                <a:solidFill>
                  <a:schemeClr val="tx1"/>
                </a:solidFill>
                <a:latin typeface="Times New Roman" panose="02020603050405020304" pitchFamily="18" charset="0"/>
                <a:cs typeface="Times New Roman" panose="02020603050405020304" pitchFamily="18" charset="0"/>
              </a:rPr>
              <a:t>statistical models and algorithms </a:t>
            </a:r>
            <a:r>
              <a:rPr lang="en-US" sz="2000" dirty="0">
                <a:solidFill>
                  <a:schemeClr val="tx1"/>
                </a:solidFill>
                <a:latin typeface="Times New Roman" panose="02020603050405020304" pitchFamily="18" charset="0"/>
                <a:cs typeface="Times New Roman" panose="02020603050405020304" pitchFamily="18" charset="0"/>
              </a:rPr>
              <a:t>to process and understand human language, making it a subset of machine learning techniques applied to language-related tasks.</a:t>
            </a:r>
          </a:p>
          <a:p>
            <a:pPr marL="342900" indent="-342900" algn="just">
              <a:lnSpc>
                <a:spcPct val="2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Traditional machine learning approaches include probabilistic modeling, likelihood maximization, and linear classifiers. Notably, </a:t>
            </a:r>
            <a:r>
              <a:rPr lang="en-US" sz="2000" b="1" i="1" dirty="0">
                <a:solidFill>
                  <a:schemeClr val="tx1"/>
                </a:solidFill>
                <a:latin typeface="Times New Roman" panose="02020603050405020304" pitchFamily="18" charset="0"/>
                <a:cs typeface="Times New Roman" panose="02020603050405020304" pitchFamily="18" charset="0"/>
              </a:rPr>
              <a:t>these are not neural network models.</a:t>
            </a:r>
            <a:endParaRPr lang="en-IN" sz="20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69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4248" y="152400"/>
            <a:ext cx="8939752" cy="533400"/>
          </a:xfrm>
        </p:spPr>
        <p:txBody>
          <a:bodyPr vert="horz" wrap="square" lIns="91440" tIns="45720" rIns="91440" bIns="45720" anchor="ctr" anchorCtr="0"/>
          <a:lstStyle/>
          <a:p>
            <a:r>
              <a:rPr lang="en-US" sz="2800" b="1" dirty="0">
                <a:latin typeface="Times New Roman" panose="02020603050405020304" pitchFamily="18" charset="0"/>
                <a:cs typeface="Times New Roman" panose="02020603050405020304" pitchFamily="18" charset="0"/>
              </a:rPr>
              <a:t>Statistical NLP approach </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685800"/>
            <a:ext cx="8735504" cy="6400798"/>
          </a:xfrm>
        </p:spPr>
        <p:txBody>
          <a:bodyPr vert="horz" wrap="square" lIns="91440" tIns="45720" rIns="91440" bIns="45720" numCol="1" rtlCol="0" anchor="t" anchorCtr="0" compatLnSpc="1">
            <a:normAutofit lnSpcReduction="10000"/>
          </a:bodyPr>
          <a:lstStyle/>
          <a:p>
            <a:pPr marL="342900" indent="-34290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Machine learning (also called statistical) methods for NLP involve using </a:t>
            </a:r>
            <a:r>
              <a:rPr lang="en-US" sz="2000" b="1" i="1" dirty="0">
                <a:solidFill>
                  <a:schemeClr val="tx1"/>
                </a:solidFill>
                <a:latin typeface="Times New Roman" panose="02020603050405020304" pitchFamily="18" charset="0"/>
                <a:cs typeface="Times New Roman" panose="02020603050405020304" pitchFamily="18" charset="0"/>
              </a:rPr>
              <a:t>AI algorithms to solve problems without being explicitly programmed.</a:t>
            </a:r>
          </a:p>
          <a:p>
            <a:pPr marL="342900" indent="-34290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Instead of working with human-written patterns, ML models find those patterns independently, just by analyzing texts. </a:t>
            </a:r>
          </a:p>
          <a:p>
            <a:pPr marL="342900" indent="-342900"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There are </a:t>
            </a:r>
            <a:r>
              <a:rPr lang="en-US" sz="2000" b="1" i="1" dirty="0">
                <a:solidFill>
                  <a:schemeClr val="tx1"/>
                </a:solidFill>
                <a:latin typeface="Times New Roman" panose="02020603050405020304" pitchFamily="18" charset="0"/>
                <a:cs typeface="Times New Roman" panose="02020603050405020304" pitchFamily="18" charset="0"/>
              </a:rPr>
              <a:t>two main steps </a:t>
            </a:r>
            <a:r>
              <a:rPr lang="en-US" sz="2000" dirty="0">
                <a:solidFill>
                  <a:schemeClr val="tx1"/>
                </a:solidFill>
                <a:latin typeface="Times New Roman" panose="02020603050405020304" pitchFamily="18" charset="0"/>
                <a:cs typeface="Times New Roman" panose="02020603050405020304" pitchFamily="18" charset="0"/>
              </a:rPr>
              <a:t>for preparing data for the machine to understand.</a:t>
            </a:r>
          </a:p>
          <a:p>
            <a:pPr marL="457200" indent="-457200" algn="just">
              <a:lnSpc>
                <a:spcPct val="150000"/>
              </a:lnSpc>
              <a:buFont typeface="+mj-lt"/>
              <a:buAutoNum type="arabicPeriod"/>
            </a:pPr>
            <a:r>
              <a:rPr lang="en-US" sz="2000" b="1" i="1" dirty="0">
                <a:solidFill>
                  <a:schemeClr val="tx1"/>
                </a:solidFill>
                <a:latin typeface="Times New Roman" panose="02020603050405020304" pitchFamily="18" charset="0"/>
                <a:cs typeface="Times New Roman" panose="02020603050405020304" pitchFamily="18" charset="0"/>
              </a:rPr>
              <a:t>Text annotation and formatting:</a:t>
            </a:r>
            <a:r>
              <a:rPr lang="en-US" sz="2000" dirty="0">
                <a:solidFill>
                  <a:schemeClr val="tx1"/>
                </a:solidFill>
                <a:latin typeface="Times New Roman" panose="02020603050405020304" pitchFamily="18" charset="0"/>
                <a:cs typeface="Times New Roman" panose="02020603050405020304" pitchFamily="18" charset="0"/>
              </a:rPr>
              <a:t> Any NLP task starts with data preparation.</a:t>
            </a:r>
          </a:p>
          <a:p>
            <a:pPr marL="914400" lvl="1" indent="-457200" algn="just">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NLP tasks, this process is called </a:t>
            </a:r>
            <a:r>
              <a:rPr lang="en-US" sz="1800" b="1" i="1" dirty="0">
                <a:solidFill>
                  <a:schemeClr val="tx1"/>
                </a:solidFill>
                <a:latin typeface="Times New Roman" panose="02020603050405020304" pitchFamily="18" charset="0"/>
                <a:cs typeface="Times New Roman" panose="02020603050405020304" pitchFamily="18" charset="0"/>
              </a:rPr>
              <a:t>building a corpus</a:t>
            </a:r>
            <a:r>
              <a:rPr lang="en-US" sz="1800" dirty="0">
                <a:solidFill>
                  <a:schemeClr val="tx1"/>
                </a:solidFill>
                <a:latin typeface="Times New Roman" panose="02020603050405020304" pitchFamily="18" charset="0"/>
                <a:cs typeface="Times New Roman" panose="02020603050405020304" pitchFamily="18" charset="0"/>
              </a:rPr>
              <a:t>.</a:t>
            </a:r>
          </a:p>
          <a:p>
            <a:pPr marL="914400" lvl="1" indent="-457200" algn="just">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Corpora (plural for corpus) are collections of texts used for </a:t>
            </a:r>
            <a:r>
              <a:rPr lang="en-US" sz="1800" b="1" i="1" dirty="0">
                <a:solidFill>
                  <a:schemeClr val="tx1"/>
                </a:solidFill>
                <a:latin typeface="Times New Roman" panose="02020603050405020304" pitchFamily="18" charset="0"/>
                <a:cs typeface="Times New Roman" panose="02020603050405020304" pitchFamily="18" charset="0"/>
              </a:rPr>
              <a:t>ML training. </a:t>
            </a:r>
            <a:r>
              <a:rPr lang="en-US" sz="1800" dirty="0">
                <a:solidFill>
                  <a:schemeClr val="tx1"/>
                </a:solidFill>
                <a:latin typeface="Times New Roman" panose="02020603050405020304" pitchFamily="18" charset="0"/>
                <a:cs typeface="Times New Roman" panose="02020603050405020304" pitchFamily="18" charset="0"/>
              </a:rPr>
              <a:t>You can’t simply feed the system your whole dataset of emails and expect it to understand what you want from it. That’s why texts must be </a:t>
            </a:r>
            <a:r>
              <a:rPr lang="en-US" sz="1800" b="1" i="1" dirty="0">
                <a:solidFill>
                  <a:schemeClr val="tx1"/>
                </a:solidFill>
                <a:latin typeface="Times New Roman" panose="02020603050405020304" pitchFamily="18" charset="0"/>
                <a:cs typeface="Times New Roman" panose="02020603050405020304" pitchFamily="18" charset="0"/>
              </a:rPr>
              <a:t>annotated </a:t>
            </a:r>
            <a:r>
              <a:rPr lang="en-US" sz="1800" dirty="0">
                <a:solidFill>
                  <a:schemeClr val="tx1"/>
                </a:solidFill>
                <a:latin typeface="Times New Roman" panose="02020603050405020304" pitchFamily="18" charset="0"/>
                <a:cs typeface="Times New Roman" panose="02020603050405020304" pitchFamily="18" charset="0"/>
              </a:rPr>
              <a:t>— enhanced by providing a larger meaning. </a:t>
            </a:r>
          </a:p>
          <a:p>
            <a:pPr marL="914400" lvl="1" indent="-457200" algn="just">
              <a:lnSpc>
                <a:spcPct val="150000"/>
              </a:lnSpc>
              <a:buFont typeface="Arial" panose="020B0604020202020204" pitchFamily="34" charset="0"/>
              <a:buChar char="•"/>
            </a:pPr>
            <a:r>
              <a:rPr lang="en-US" sz="1800" b="1" i="1" dirty="0">
                <a:solidFill>
                  <a:schemeClr val="tx1"/>
                </a:solidFill>
                <a:latin typeface="Times New Roman" panose="02020603050405020304" pitchFamily="18" charset="0"/>
                <a:cs typeface="Times New Roman" panose="02020603050405020304" pitchFamily="18" charset="0"/>
              </a:rPr>
              <a:t>Tokenization, part-of-speech tagging, and parsing (describing the syntactic structure of a sentence) are some forms of annotations</a:t>
            </a:r>
            <a:r>
              <a:rPr lang="en-US" sz="1800" dirty="0">
                <a:solidFill>
                  <a:schemeClr val="tx1"/>
                </a:solidFill>
                <a:latin typeface="Times New Roman" panose="02020603050405020304" pitchFamily="18" charset="0"/>
                <a:cs typeface="Times New Roman" panose="02020603050405020304" pitchFamily="18" charset="0"/>
              </a:rPr>
              <a:t>. </a:t>
            </a:r>
          </a:p>
          <a:p>
            <a:pPr marL="914400" lvl="1" indent="-457200" algn="just">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Annotated data is then organized into standard formats, thus becoming structured.</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19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72911" y="38102"/>
            <a:ext cx="7772400" cy="533400"/>
          </a:xfrm>
        </p:spPr>
        <p:txBody>
          <a:bodyPr vert="horz" wrap="square" lIns="91440" tIns="45720" rIns="91440" bIns="45720" anchor="ctr" anchorCtr="0"/>
          <a:lstStyle/>
          <a:p>
            <a:pPr algn="l" eaLnBrk="1" hangingPunct="1">
              <a:buClrTx/>
              <a:buSzTx/>
              <a:buFontTx/>
            </a:pPr>
            <a:r>
              <a:rPr lang="en-IN" b="1" dirty="0">
                <a:solidFill>
                  <a:srgbClr val="273239"/>
                </a:solidFill>
                <a:latin typeface="Times New Roman" panose="02020603050405020304" pitchFamily="18" charset="0"/>
                <a:cs typeface="Times New Roman" panose="02020603050405020304" pitchFamily="18" charset="0"/>
              </a:rPr>
              <a:t>Topics</a:t>
            </a:r>
            <a:endParaRPr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2910" y="723900"/>
            <a:ext cx="7299489"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Introduction to Probabilistic Approaches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Statistical Approaches to NLP Tasks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Sequence </a:t>
            </a:r>
            <a:r>
              <a:rPr lang="en-IN" sz="2000" dirty="0" err="1">
                <a:solidFill>
                  <a:schemeClr val="tx1"/>
                </a:solidFill>
                <a:latin typeface="Times New Roman" panose="02020603050405020304" pitchFamily="18" charset="0"/>
                <a:cs typeface="Times New Roman" panose="02020603050405020304" pitchFamily="18" charset="0"/>
              </a:rPr>
              <a:t>Labeling</a:t>
            </a:r>
            <a:endParaRPr lang="en-IN" sz="2000" dirty="0">
              <a:solidFill>
                <a:schemeClr val="tx1"/>
              </a:solidFill>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Problems - Similarity Measures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Word Embeddings </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CBOW</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Skip-gram</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Sentence Embeddings</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Recurrent Neural Networks (RNN)</a:t>
            </a:r>
          </a:p>
          <a:p>
            <a:pPr marL="457200" marR="0" lvl="0" indent="-457200" algn="just" defTabSz="914400" rtl="0" eaLnBrk="1" fontAlgn="auto" latinLnBrk="0" hangingPunct="1">
              <a:lnSpc>
                <a:spcPct val="170000"/>
              </a:lnSpc>
              <a:spcBef>
                <a:spcPct val="20000"/>
              </a:spcBef>
              <a:spcAft>
                <a:spcPts val="0"/>
              </a:spcAft>
              <a:buClrTx/>
              <a:buSzTx/>
              <a:buFont typeface="Arial" panose="020B0604020202020204" pitchFamily="34" charset="0"/>
              <a:buChar char="•"/>
              <a:defRPr/>
            </a:pPr>
            <a:r>
              <a:rPr lang="en-IN" sz="2000" dirty="0">
                <a:solidFill>
                  <a:schemeClr val="tx1"/>
                </a:solidFill>
                <a:latin typeface="Times New Roman" panose="02020603050405020304" pitchFamily="18" charset="0"/>
                <a:cs typeface="Times New Roman" panose="02020603050405020304" pitchFamily="18" charset="0"/>
              </a:rPr>
              <a:t>Long Short-Term Memory (LSTM)</a:t>
            </a:r>
          </a:p>
        </p:txBody>
      </p:sp>
    </p:spTree>
    <p:extLst>
      <p:ext uri="{BB962C8B-B14F-4D97-AF65-F5344CB8AC3E}">
        <p14:creationId xmlns:p14="http://schemas.microsoft.com/office/powerpoint/2010/main" val="2522785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4248" y="152400"/>
            <a:ext cx="8939752" cy="533400"/>
          </a:xfrm>
        </p:spPr>
        <p:txBody>
          <a:bodyPr vert="horz" wrap="square" lIns="91440" tIns="45720" rIns="91440" bIns="45720" anchor="ctr" anchorCtr="0"/>
          <a:lstStyle/>
          <a:p>
            <a:r>
              <a:rPr lang="en-US" sz="2800" b="1" dirty="0">
                <a:latin typeface="Times New Roman" panose="02020603050405020304" pitchFamily="18" charset="0"/>
                <a:cs typeface="Times New Roman" panose="02020603050405020304" pitchFamily="18" charset="0"/>
              </a:rPr>
              <a:t>Statistical NLP approach </a:t>
            </a:r>
            <a:endParaRPr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D004C8-3BD6-72DE-B95D-0459602E9818}"/>
              </a:ext>
            </a:extLst>
          </p:cNvPr>
          <p:cNvPicPr>
            <a:picLocks noChangeAspect="1"/>
          </p:cNvPicPr>
          <p:nvPr/>
        </p:nvPicPr>
        <p:blipFill>
          <a:blip r:embed="rId2"/>
          <a:stretch>
            <a:fillRect/>
          </a:stretch>
        </p:blipFill>
        <p:spPr>
          <a:xfrm>
            <a:off x="204248" y="533400"/>
            <a:ext cx="3185436" cy="2057400"/>
          </a:xfrm>
          <a:prstGeom prst="rect">
            <a:avLst/>
          </a:prstGeom>
        </p:spPr>
      </p:pic>
      <p:sp>
        <p:nvSpPr>
          <p:cNvPr id="7" name="TextBox 6">
            <a:extLst>
              <a:ext uri="{FF2B5EF4-FFF2-40B4-BE49-F238E27FC236}">
                <a16:creationId xmlns:a16="http://schemas.microsoft.com/office/drawing/2014/main" id="{92011AA6-440B-2520-E682-510E951A73CC}"/>
              </a:ext>
            </a:extLst>
          </p:cNvPr>
          <p:cNvSpPr txBox="1"/>
          <p:nvPr/>
        </p:nvSpPr>
        <p:spPr>
          <a:xfrm>
            <a:off x="3581400" y="1047946"/>
            <a:ext cx="5181600" cy="400110"/>
          </a:xfrm>
          <a:prstGeom prst="rect">
            <a:avLst/>
          </a:prstGeom>
          <a:noFill/>
        </p:spPr>
        <p:txBody>
          <a:bodyPr wrap="square">
            <a:spAutoFit/>
          </a:bodyPr>
          <a:lstStyle/>
          <a:p>
            <a:pPr algn="just"/>
            <a:r>
              <a:rPr lang="en-US" sz="2000" b="1" i="1" dirty="0">
                <a:latin typeface="Times New Roman" panose="02020603050405020304" pitchFamily="18" charset="0"/>
                <a:cs typeface="Times New Roman" panose="02020603050405020304" pitchFamily="18" charset="0"/>
              </a:rPr>
              <a:t>One of the stages in text annotation — parsing</a:t>
            </a:r>
            <a:endParaRPr lang="en-IN" sz="2000" b="1"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3976AB2-5452-AADA-901B-2B2D8E2C5CC0}"/>
              </a:ext>
            </a:extLst>
          </p:cNvPr>
          <p:cNvSpPr txBox="1"/>
          <p:nvPr/>
        </p:nvSpPr>
        <p:spPr>
          <a:xfrm>
            <a:off x="204248" y="2971800"/>
            <a:ext cx="8634952" cy="3730317"/>
          </a:xfrm>
          <a:prstGeom prst="rect">
            <a:avLst/>
          </a:prstGeom>
          <a:noFill/>
        </p:spPr>
        <p:txBody>
          <a:bodyPr wrap="square">
            <a:spAutoFit/>
          </a:bodyPr>
          <a:lstStyle/>
          <a:p>
            <a:pPr algn="just">
              <a:lnSpc>
                <a:spcPct val="150000"/>
              </a:lnSpc>
            </a:pPr>
            <a:r>
              <a:rPr lang="en-US" sz="2000" b="1" i="1" dirty="0">
                <a:latin typeface="Times New Roman" panose="02020603050405020304" pitchFamily="18" charset="0"/>
                <a:cs typeface="Times New Roman" panose="02020603050405020304" pitchFamily="18" charset="0"/>
              </a:rPr>
              <a:t>Feature engineering: </a:t>
            </a:r>
            <a:r>
              <a:rPr lang="en-US" sz="2000" dirty="0">
                <a:latin typeface="Times New Roman" panose="02020603050405020304" pitchFamily="18" charset="0"/>
                <a:cs typeface="Times New Roman" panose="02020603050405020304" pitchFamily="18" charset="0"/>
              </a:rPr>
              <a:t>Apart from a corpus, machines use </a:t>
            </a:r>
            <a:r>
              <a:rPr lang="en-US" sz="2000" b="1" i="1" dirty="0">
                <a:latin typeface="Times New Roman" panose="02020603050405020304" pitchFamily="18" charset="0"/>
                <a:cs typeface="Times New Roman" panose="02020603050405020304" pitchFamily="18" charset="0"/>
              </a:rPr>
              <a:t>features to perceive text</a:t>
            </a:r>
            <a:r>
              <a:rPr lang="en-US" sz="2000" dirty="0">
                <a:latin typeface="Times New Roman" panose="02020603050405020304" pitchFamily="18" charset="0"/>
                <a:cs typeface="Times New Roman" panose="02020603050405020304" pitchFamily="18" charset="0"/>
              </a:rPr>
              <a:t>. Features are different characteristics like “language,” “word count,” “punctuation count,” or “word frequency” that can tell the system what matters in the text. Data scientists decide what features of the text will help the model solve the problem, usually applying their domain knowledge and creative skills. Say, the frequency feature for the words now, immediately, free, and call will indicate that the message is spam. And the punctuation count feature will direct to the exuberant use of exclamation marks.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419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457200" y="92075"/>
            <a:ext cx="8229600" cy="639762"/>
          </a:xfrm>
        </p:spPr>
        <p:txBody>
          <a:bodyPr vert="horz" wrap="square" lIns="91440" tIns="45720" rIns="91440" bIns="45720" anchor="ctr" anchorCtr="0"/>
          <a:lstStyle/>
          <a:p>
            <a:r>
              <a:rPr lang="en-US" sz="2800" b="1" dirty="0">
                <a:latin typeface="Times New Roman" panose="02020603050405020304" pitchFamily="18" charset="0"/>
                <a:cs typeface="Times New Roman" panose="02020603050405020304" pitchFamily="18" charset="0"/>
              </a:rPr>
              <a:t>Statistical NLP approach </a:t>
            </a:r>
            <a:endParaRPr sz="2800" b="1"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8D9455C8-AE71-607B-9AD5-2AE371BA8833}"/>
              </a:ext>
            </a:extLst>
          </p:cNvPr>
          <p:cNvSpPr>
            <a:spLocks noGrp="1"/>
          </p:cNvSpPr>
          <p:nvPr>
            <p:ph idx="1"/>
          </p:nvPr>
        </p:nvSpPr>
        <p:spPr>
          <a:xfrm>
            <a:off x="228600" y="838200"/>
            <a:ext cx="8382000" cy="452596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Model training and deployment. </a:t>
            </a:r>
          </a:p>
          <a:p>
            <a:pPr lvl="1" algn="just">
              <a:lnSpc>
                <a:spcPct val="150000"/>
              </a:lnSpc>
            </a:pPr>
            <a:r>
              <a:rPr lang="en-US" sz="2000" dirty="0">
                <a:latin typeface="Times New Roman" panose="02020603050405020304" pitchFamily="18" charset="0"/>
                <a:cs typeface="Times New Roman" panose="02020603050405020304" pitchFamily="18" charset="0"/>
              </a:rPr>
              <a:t>The prepared data is then fed to the algorithm for training. </a:t>
            </a:r>
          </a:p>
          <a:p>
            <a:pPr lvl="1" algn="just">
              <a:lnSpc>
                <a:spcPct val="150000"/>
              </a:lnSpc>
            </a:pPr>
            <a:r>
              <a:rPr lang="en-US" sz="2000" dirty="0">
                <a:latin typeface="Times New Roman" panose="02020603050405020304" pitchFamily="18" charset="0"/>
                <a:cs typeface="Times New Roman" panose="02020603050405020304" pitchFamily="18" charset="0"/>
              </a:rPr>
              <a:t>Training done with labeled data is called supervised learning and it has a great fit for most common classification problems. </a:t>
            </a:r>
          </a:p>
          <a:p>
            <a:pPr lvl="1" algn="just">
              <a:lnSpc>
                <a:spcPct val="150000"/>
              </a:lnSpc>
            </a:pPr>
            <a:r>
              <a:rPr lang="en-US" sz="2000" dirty="0">
                <a:latin typeface="Times New Roman" panose="02020603050405020304" pitchFamily="18" charset="0"/>
                <a:cs typeface="Times New Roman" panose="02020603050405020304" pitchFamily="18" charset="0"/>
              </a:rPr>
              <a:t>Some of the popular </a:t>
            </a:r>
            <a:r>
              <a:rPr lang="en-US" sz="2000" b="1" i="1" dirty="0">
                <a:latin typeface="Times New Roman" panose="02020603050405020304" pitchFamily="18" charset="0"/>
                <a:cs typeface="Times New Roman" panose="02020603050405020304" pitchFamily="18" charset="0"/>
              </a:rPr>
              <a:t>statistical / ML algorithms for NLP tasks</a:t>
            </a:r>
            <a:r>
              <a:rPr lang="en-US" sz="2000" dirty="0">
                <a:latin typeface="Times New Roman" panose="02020603050405020304" pitchFamily="18" charset="0"/>
                <a:cs typeface="Times New Roman" panose="02020603050405020304" pitchFamily="18" charset="0"/>
              </a:rPr>
              <a:t> are Decision Trees, Naive Bayes, Support-Vector Machine, Conditional Random Field, etc. </a:t>
            </a:r>
          </a:p>
          <a:p>
            <a:pPr lvl="1" algn="just">
              <a:lnSpc>
                <a:spcPct val="150000"/>
              </a:lnSpc>
            </a:pPr>
            <a:r>
              <a:rPr lang="en-US" sz="2000" dirty="0">
                <a:latin typeface="Times New Roman" panose="02020603050405020304" pitchFamily="18" charset="0"/>
                <a:cs typeface="Times New Roman" panose="02020603050405020304" pitchFamily="18" charset="0"/>
              </a:rPr>
              <a:t>After training the model, data scientists test and validate it to make sure it gives the most accurate predictions and is ready for running in real life.</a:t>
            </a:r>
          </a:p>
          <a:p>
            <a:pPr lvl="1" algn="just">
              <a:lnSpc>
                <a:spcPct val="150000"/>
              </a:lnSpc>
            </a:pPr>
            <a:r>
              <a:rPr lang="en-US" sz="2000" dirty="0">
                <a:latin typeface="Times New Roman" panose="02020603050405020304" pitchFamily="18" charset="0"/>
                <a:cs typeface="Times New Roman" panose="02020603050405020304" pitchFamily="18" charset="0"/>
              </a:rPr>
              <a:t>Though often, AI developers use pretrained language models created for specific problems.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008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04247" y="29852"/>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Limitation of Statistical NLP approaches</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563252"/>
            <a:ext cx="8787352" cy="6095998"/>
          </a:xfrm>
        </p:spPr>
        <p:txBody>
          <a:bodyPr vert="horz" wrap="square" lIns="91440" tIns="45720" rIns="91440" bIns="45720" numCol="1" rtlCol="0" anchor="t" anchorCtr="0" compatLnSpc="1">
            <a:normAutofit/>
          </a:bodyPr>
          <a:lstStyle/>
          <a:p>
            <a:pPr marL="342900" indent="-342900" algn="just" fontAlgn="base">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Just like the rule-based approach requires </a:t>
            </a:r>
            <a:r>
              <a:rPr lang="en-US" sz="2000" b="1" i="1" dirty="0">
                <a:solidFill>
                  <a:schemeClr val="tx1"/>
                </a:solidFill>
                <a:latin typeface="Times New Roman" panose="02020603050405020304" pitchFamily="18" charset="0"/>
                <a:cs typeface="Times New Roman" panose="02020603050405020304" pitchFamily="18" charset="0"/>
              </a:rPr>
              <a:t>linguistic knowledge </a:t>
            </a:r>
            <a:r>
              <a:rPr lang="en-US" sz="2000" dirty="0">
                <a:solidFill>
                  <a:schemeClr val="tx1"/>
                </a:solidFill>
                <a:latin typeface="Times New Roman" panose="02020603050405020304" pitchFamily="18" charset="0"/>
                <a:cs typeface="Times New Roman" panose="02020603050405020304" pitchFamily="18" charset="0"/>
              </a:rPr>
              <a:t>to create rules, machine learning methods are </a:t>
            </a:r>
            <a:r>
              <a:rPr lang="en-US" sz="2000" b="1" i="1" dirty="0">
                <a:solidFill>
                  <a:schemeClr val="tx1"/>
                </a:solidFill>
                <a:latin typeface="Times New Roman" panose="02020603050405020304" pitchFamily="18" charset="0"/>
                <a:cs typeface="Times New Roman" panose="02020603050405020304" pitchFamily="18" charset="0"/>
              </a:rPr>
              <a:t>only as good as the quality of data and the accuracy of features created by data scientists. </a:t>
            </a:r>
            <a:r>
              <a:rPr lang="en-US" sz="2000" dirty="0">
                <a:solidFill>
                  <a:schemeClr val="tx1"/>
                </a:solidFill>
                <a:latin typeface="Times New Roman" panose="02020603050405020304" pitchFamily="18" charset="0"/>
                <a:cs typeface="Times New Roman" panose="02020603050405020304" pitchFamily="18" charset="0"/>
              </a:rPr>
              <a:t>This means that while ML is better at </a:t>
            </a:r>
            <a:r>
              <a:rPr lang="en-US" sz="2000" b="1" i="1" dirty="0">
                <a:solidFill>
                  <a:schemeClr val="tx1"/>
                </a:solidFill>
                <a:latin typeface="Times New Roman" panose="02020603050405020304" pitchFamily="18" charset="0"/>
                <a:cs typeface="Times New Roman" panose="02020603050405020304" pitchFamily="18" charset="0"/>
              </a:rPr>
              <a:t>classification than rules,</a:t>
            </a:r>
            <a:r>
              <a:rPr lang="en-US" sz="2000" dirty="0">
                <a:solidFill>
                  <a:schemeClr val="tx1"/>
                </a:solidFill>
                <a:latin typeface="Times New Roman" panose="02020603050405020304" pitchFamily="18" charset="0"/>
                <a:cs typeface="Times New Roman" panose="02020603050405020304" pitchFamily="18" charset="0"/>
              </a:rPr>
              <a:t> it falls short in two directions:</a:t>
            </a:r>
          </a:p>
          <a:p>
            <a:pPr lvl="1" algn="just">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a:t>
            </a:r>
            <a:r>
              <a:rPr lang="en-US" sz="2000" b="1" i="1" dirty="0">
                <a:solidFill>
                  <a:schemeClr val="tx1"/>
                </a:solidFill>
                <a:latin typeface="Times New Roman" panose="02020603050405020304" pitchFamily="18" charset="0"/>
                <a:cs typeface="Times New Roman" panose="02020603050405020304" pitchFamily="18" charset="0"/>
              </a:rPr>
              <a:t>complexity of feature engineering</a:t>
            </a:r>
            <a:r>
              <a:rPr lang="en-US" sz="2000" dirty="0">
                <a:solidFill>
                  <a:schemeClr val="tx1"/>
                </a:solidFill>
                <a:latin typeface="Times New Roman" panose="02020603050405020304" pitchFamily="18" charset="0"/>
                <a:cs typeface="Times New Roman" panose="02020603050405020304" pitchFamily="18" charset="0"/>
              </a:rPr>
              <a:t>, which requires researchers to do massive amounts of preparation, thus not achieving full automation with ML; and</a:t>
            </a:r>
          </a:p>
          <a:p>
            <a:pPr lvl="1" algn="just">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a:t>
            </a:r>
            <a:r>
              <a:rPr lang="en-US" sz="2000" b="1" i="1" dirty="0">
                <a:solidFill>
                  <a:schemeClr val="tx1"/>
                </a:solidFill>
                <a:latin typeface="Times New Roman" panose="02020603050405020304" pitchFamily="18" charset="0"/>
                <a:cs typeface="Times New Roman" panose="02020603050405020304" pitchFamily="18" charset="0"/>
              </a:rPr>
              <a:t>curse of dimensionality</a:t>
            </a:r>
            <a:r>
              <a:rPr lang="en-US" sz="2000" dirty="0">
                <a:solidFill>
                  <a:schemeClr val="tx1"/>
                </a:solidFill>
                <a:latin typeface="Times New Roman" panose="02020603050405020304" pitchFamily="18" charset="0"/>
                <a:cs typeface="Times New Roman" panose="02020603050405020304" pitchFamily="18" charset="0"/>
              </a:rPr>
              <a:t>, when the volumes of data needed grow exponentially with the dimension of the model, thus creating data sparsity.</a:t>
            </a:r>
          </a:p>
          <a:p>
            <a:pPr marL="800100" lvl="1" indent="-342900" algn="just">
              <a:lnSpc>
                <a:spcPct val="200000"/>
              </a:lnSpc>
              <a:buFont typeface="Arial" panose="020B0604020202020204" pitchFamily="34" charset="0"/>
              <a:buChar char="•"/>
            </a:pP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09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Below are the NLP tasks that use statistical approaches, highlighted in bold text</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8324" y="838200"/>
            <a:ext cx="8787352" cy="6095998"/>
          </a:xfrm>
        </p:spPr>
        <p:txBody>
          <a:bodyPr vert="horz" wrap="square" lIns="91440" tIns="45720" rIns="91440" bIns="45720" numCol="1" rtlCol="0" anchor="t" anchorCtr="0" compatLnSpc="1">
            <a:normAutofit lnSpcReduction="10000"/>
          </a:bodyPr>
          <a:lstStyle/>
          <a:p>
            <a:pPr marL="342900" indent="-342900" algn="just" fontAlgn="base">
              <a:lnSpc>
                <a:spcPct val="200000"/>
              </a:lnSpc>
              <a:buFont typeface="Arial" panose="020B0604020202020204" pitchFamily="34" charset="0"/>
              <a:buChar char="•"/>
            </a:pPr>
            <a:r>
              <a:rPr lang="en-US" sz="2000" i="1" dirty="0">
                <a:solidFill>
                  <a:srgbClr val="FF0000"/>
                </a:solidFill>
                <a:latin typeface="Times New Roman" panose="02020603050405020304" pitchFamily="18" charset="0"/>
                <a:cs typeface="Times New Roman" panose="02020603050405020304" pitchFamily="18" charset="0"/>
              </a:rPr>
              <a:t>Language Modeling: </a:t>
            </a:r>
            <a:r>
              <a:rPr lang="en-US" sz="2000" dirty="0">
                <a:solidFill>
                  <a:schemeClr val="tx1"/>
                </a:solidFill>
                <a:latin typeface="Times New Roman" panose="02020603050405020304" pitchFamily="18" charset="0"/>
                <a:cs typeface="Times New Roman" panose="02020603050405020304" pitchFamily="18" charset="0"/>
              </a:rPr>
              <a:t>Statistical language models, such as </a:t>
            </a:r>
            <a:r>
              <a:rPr lang="en-US" sz="2000" b="1" i="1" dirty="0">
                <a:solidFill>
                  <a:schemeClr val="tx1"/>
                </a:solidFill>
                <a:latin typeface="Times New Roman" panose="02020603050405020304" pitchFamily="18" charset="0"/>
                <a:cs typeface="Times New Roman" panose="02020603050405020304" pitchFamily="18" charset="0"/>
              </a:rPr>
              <a:t>n-grams and hidden Markov models</a:t>
            </a:r>
            <a:r>
              <a:rPr lang="en-US" sz="2000" dirty="0">
                <a:solidFill>
                  <a:schemeClr val="tx1"/>
                </a:solidFill>
                <a:latin typeface="Times New Roman" panose="02020603050405020304" pitchFamily="18" charset="0"/>
                <a:cs typeface="Times New Roman" panose="02020603050405020304" pitchFamily="18" charset="0"/>
              </a:rPr>
              <a:t>, estimate the </a:t>
            </a:r>
            <a:r>
              <a:rPr lang="en-US" sz="2000" b="1" i="1" dirty="0">
                <a:solidFill>
                  <a:schemeClr val="tx1"/>
                </a:solidFill>
                <a:latin typeface="Times New Roman" panose="02020603050405020304" pitchFamily="18" charset="0"/>
                <a:cs typeface="Times New Roman" panose="02020603050405020304" pitchFamily="18" charset="0"/>
              </a:rPr>
              <a:t>likelihood of word sequences </a:t>
            </a:r>
            <a:r>
              <a:rPr lang="en-US" sz="2000" dirty="0">
                <a:solidFill>
                  <a:schemeClr val="tx1"/>
                </a:solidFill>
                <a:latin typeface="Times New Roman" panose="02020603050405020304" pitchFamily="18" charset="0"/>
                <a:cs typeface="Times New Roman" panose="02020603050405020304" pitchFamily="18" charset="0"/>
              </a:rPr>
              <a:t>in a given language. These models are fundamental for tasks like speech recognition, text generation, and machine translation.</a:t>
            </a:r>
          </a:p>
          <a:p>
            <a:pPr marL="342900" indent="-342900" algn="just" fontAlgn="base">
              <a:lnSpc>
                <a:spcPct val="200000"/>
              </a:lnSpc>
              <a:buFont typeface="Arial" panose="020B0604020202020204" pitchFamily="34" charset="0"/>
              <a:buChar char="•"/>
            </a:pPr>
            <a:r>
              <a:rPr lang="en-US" sz="2000" i="1" dirty="0">
                <a:solidFill>
                  <a:srgbClr val="FF0000"/>
                </a:solidFill>
                <a:latin typeface="Times New Roman" panose="02020603050405020304" pitchFamily="18" charset="0"/>
                <a:cs typeface="Times New Roman" panose="02020603050405020304" pitchFamily="18" charset="0"/>
              </a:rPr>
              <a:t>Part-of-Speech Tagging: </a:t>
            </a:r>
            <a:r>
              <a:rPr lang="en-US" sz="2000" dirty="0">
                <a:solidFill>
                  <a:schemeClr val="tx1"/>
                </a:solidFill>
                <a:latin typeface="Times New Roman" panose="02020603050405020304" pitchFamily="18" charset="0"/>
                <a:cs typeface="Times New Roman" panose="02020603050405020304" pitchFamily="18" charset="0"/>
              </a:rPr>
              <a:t>Statistical models assign grammatical categories (e.g., nouns, verbs, adjectives) to words in a text. </a:t>
            </a:r>
            <a:r>
              <a:rPr lang="en-US" sz="2000" b="1" i="1" dirty="0">
                <a:solidFill>
                  <a:schemeClr val="tx1"/>
                </a:solidFill>
                <a:latin typeface="Times New Roman" panose="02020603050405020304" pitchFamily="18" charset="0"/>
                <a:cs typeface="Times New Roman" panose="02020603050405020304" pitchFamily="18" charset="0"/>
              </a:rPr>
              <a:t>Hidden Markov Models (HMMs</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i="1" dirty="0">
                <a:solidFill>
                  <a:schemeClr val="tx1"/>
                </a:solidFill>
                <a:latin typeface="Times New Roman" panose="02020603050405020304" pitchFamily="18" charset="0"/>
                <a:cs typeface="Times New Roman" panose="02020603050405020304" pitchFamily="18" charset="0"/>
              </a:rPr>
              <a:t>Conditional Random Fields </a:t>
            </a:r>
            <a:r>
              <a:rPr lang="en-US" sz="2000" dirty="0">
                <a:solidFill>
                  <a:schemeClr val="tx1"/>
                </a:solidFill>
                <a:latin typeface="Times New Roman" panose="02020603050405020304" pitchFamily="18" charset="0"/>
                <a:cs typeface="Times New Roman" panose="02020603050405020304" pitchFamily="18" charset="0"/>
              </a:rPr>
              <a:t>(CRFs) are commonly used for this task.</a:t>
            </a:r>
          </a:p>
          <a:p>
            <a:pPr marL="342900" indent="-342900" algn="just" fontAlgn="base">
              <a:lnSpc>
                <a:spcPct val="200000"/>
              </a:lnSpc>
              <a:buFont typeface="Arial" panose="020B0604020202020204" pitchFamily="34" charset="0"/>
              <a:buChar char="•"/>
            </a:pPr>
            <a:r>
              <a:rPr lang="en-US" sz="2000" i="1" dirty="0">
                <a:solidFill>
                  <a:srgbClr val="FF0000"/>
                </a:solidFill>
                <a:latin typeface="Times New Roman" panose="02020603050405020304" pitchFamily="18" charset="0"/>
                <a:cs typeface="Times New Roman" panose="02020603050405020304" pitchFamily="18" charset="0"/>
              </a:rPr>
              <a:t>Named Entity Recognition (NER): </a:t>
            </a:r>
            <a:r>
              <a:rPr lang="en-US" sz="2000" dirty="0">
                <a:solidFill>
                  <a:schemeClr val="tx1"/>
                </a:solidFill>
                <a:latin typeface="Times New Roman" panose="02020603050405020304" pitchFamily="18" charset="0"/>
                <a:cs typeface="Times New Roman" panose="02020603050405020304" pitchFamily="18" charset="0"/>
              </a:rPr>
              <a:t>Statistical methods identify and classify entities, such as names of people, places, and organizations in text. </a:t>
            </a:r>
            <a:r>
              <a:rPr lang="en-US" sz="2000" b="1" i="1" dirty="0">
                <a:solidFill>
                  <a:schemeClr val="tx1"/>
                </a:solidFill>
                <a:latin typeface="Times New Roman" panose="02020603050405020304" pitchFamily="18" charset="0"/>
                <a:cs typeface="Times New Roman" panose="02020603050405020304" pitchFamily="18" charset="0"/>
              </a:rPr>
              <a:t>Conditional Random Fields and deep learning techniques </a:t>
            </a:r>
            <a:r>
              <a:rPr lang="en-US" sz="2000" dirty="0">
                <a:solidFill>
                  <a:schemeClr val="tx1"/>
                </a:solidFill>
                <a:latin typeface="Times New Roman" panose="02020603050405020304" pitchFamily="18" charset="0"/>
                <a:cs typeface="Times New Roman" panose="02020603050405020304" pitchFamily="18" charset="0"/>
              </a:rPr>
              <a:t>are often applied for NER.</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84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Below are the NLP tasks that use statistical approaches, highlighted in bold text</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762002"/>
            <a:ext cx="8735504" cy="6095998"/>
          </a:xfrm>
        </p:spPr>
        <p:txBody>
          <a:bodyPr vert="horz" wrap="square" lIns="91440" tIns="45720" rIns="91440" bIns="45720" numCol="1" rtlCol="0" anchor="t" anchorCtr="0" compatLnSpc="1">
            <a:normAutofit/>
          </a:bodyPr>
          <a:lstStyle/>
          <a:p>
            <a:pPr marL="457200" indent="-457200" algn="just">
              <a:lnSpc>
                <a:spcPct val="200000"/>
              </a:lnSpc>
              <a:buFont typeface="+mj-lt"/>
              <a:buAutoNum type="arabicPeriod" startAt="4"/>
            </a:pPr>
            <a:r>
              <a:rPr lang="en-US" sz="2000" i="1" dirty="0">
                <a:solidFill>
                  <a:srgbClr val="FF0000"/>
                </a:solidFill>
                <a:latin typeface="Times New Roman" panose="02020603050405020304" pitchFamily="18" charset="0"/>
                <a:cs typeface="Times New Roman" panose="02020603050405020304" pitchFamily="18" charset="0"/>
              </a:rPr>
              <a:t>Sentiment Analysis: </a:t>
            </a:r>
            <a:r>
              <a:rPr lang="en-US" sz="2000" b="1" i="1" dirty="0">
                <a:solidFill>
                  <a:schemeClr val="tx1"/>
                </a:solidFill>
                <a:latin typeface="Times New Roman" panose="02020603050405020304" pitchFamily="18" charset="0"/>
                <a:cs typeface="Times New Roman" panose="02020603050405020304" pitchFamily="18" charset="0"/>
              </a:rPr>
              <a:t>Statistical approaches </a:t>
            </a:r>
            <a:r>
              <a:rPr lang="en-US" sz="2000" dirty="0">
                <a:solidFill>
                  <a:schemeClr val="tx1"/>
                </a:solidFill>
                <a:latin typeface="Times New Roman" panose="02020603050405020304" pitchFamily="18" charset="0"/>
                <a:cs typeface="Times New Roman" panose="02020603050405020304" pitchFamily="18" charset="0"/>
              </a:rPr>
              <a:t>assess the sentiment or emotion expressed in a piece of text. These methods are used in applications like social media sentiment analysis and customer feedback analysis.</a:t>
            </a:r>
          </a:p>
          <a:p>
            <a:pPr marL="457200" indent="-457200" algn="just">
              <a:lnSpc>
                <a:spcPct val="200000"/>
              </a:lnSpc>
              <a:buFont typeface="+mj-lt"/>
              <a:buAutoNum type="arabicPeriod" startAt="4"/>
            </a:pPr>
            <a:r>
              <a:rPr lang="en-US" sz="2000" i="1" dirty="0">
                <a:solidFill>
                  <a:srgbClr val="FF0000"/>
                </a:solidFill>
                <a:latin typeface="Times New Roman" panose="02020603050405020304" pitchFamily="18" charset="0"/>
                <a:cs typeface="Times New Roman" panose="02020603050405020304" pitchFamily="18" charset="0"/>
              </a:rPr>
              <a:t>Machine Translation: </a:t>
            </a:r>
            <a:r>
              <a:rPr lang="en-US" sz="2000" dirty="0">
                <a:solidFill>
                  <a:schemeClr val="tx1"/>
                </a:solidFill>
                <a:latin typeface="Times New Roman" panose="02020603050405020304" pitchFamily="18" charset="0"/>
                <a:cs typeface="Times New Roman" panose="02020603050405020304" pitchFamily="18" charset="0"/>
              </a:rPr>
              <a:t>Statistical models, including phrase-based and statistical machine translation (SMT) models, are utilized to translate text from one language to another by analyzing bilingual corpora.</a:t>
            </a:r>
          </a:p>
          <a:p>
            <a:pPr marL="457200" indent="-457200" algn="just">
              <a:lnSpc>
                <a:spcPct val="200000"/>
              </a:lnSpc>
              <a:buFont typeface="+mj-lt"/>
              <a:buAutoNum type="arabicPeriod" startAt="4"/>
            </a:pPr>
            <a:r>
              <a:rPr lang="en-US" sz="2000" i="1" dirty="0">
                <a:solidFill>
                  <a:srgbClr val="FF0000"/>
                </a:solidFill>
                <a:latin typeface="Times New Roman" panose="02020603050405020304" pitchFamily="18" charset="0"/>
                <a:cs typeface="Times New Roman" panose="02020603050405020304" pitchFamily="18" charset="0"/>
              </a:rPr>
              <a:t>Text Classification: </a:t>
            </a:r>
            <a:r>
              <a:rPr lang="en-US" sz="2000" dirty="0">
                <a:solidFill>
                  <a:schemeClr val="tx1"/>
                </a:solidFill>
                <a:latin typeface="Times New Roman" panose="02020603050405020304" pitchFamily="18" charset="0"/>
                <a:cs typeface="Times New Roman" panose="02020603050405020304" pitchFamily="18" charset="0"/>
              </a:rPr>
              <a:t>Statistical techniques like </a:t>
            </a:r>
            <a:r>
              <a:rPr lang="en-US" sz="2000" b="1" i="1" dirty="0">
                <a:solidFill>
                  <a:schemeClr val="tx1"/>
                </a:solidFill>
                <a:latin typeface="Times New Roman" panose="02020603050405020304" pitchFamily="18" charset="0"/>
                <a:cs typeface="Times New Roman" panose="02020603050405020304" pitchFamily="18" charset="0"/>
              </a:rPr>
              <a:t>Naïve Bayes, Logistic Regression, and Support Vector Machines (SVMs) </a:t>
            </a:r>
            <a:r>
              <a:rPr lang="en-US" sz="2000" dirty="0">
                <a:solidFill>
                  <a:schemeClr val="tx1"/>
                </a:solidFill>
                <a:latin typeface="Times New Roman" panose="02020603050405020304" pitchFamily="18" charset="0"/>
                <a:cs typeface="Times New Roman" panose="02020603050405020304" pitchFamily="18" charset="0"/>
              </a:rPr>
              <a:t>are used for tasks such as spam detection, document categorization, and sentiment analysis.</a:t>
            </a:r>
          </a:p>
          <a:p>
            <a:pPr marL="342900" indent="-342900" algn="just" fontAlgn="base">
              <a:lnSpc>
                <a:spcPct val="200000"/>
              </a:lnSpc>
              <a:buFont typeface="Arial" panose="020B0604020202020204" pitchFamily="34" charset="0"/>
              <a:buChar char="•"/>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0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Below are the NLP tasks that use statistical approaches, highlighted in bold text</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762002"/>
            <a:ext cx="8735504" cy="6095998"/>
          </a:xfrm>
        </p:spPr>
        <p:txBody>
          <a:bodyPr vert="horz" wrap="square" lIns="91440" tIns="45720" rIns="91440" bIns="45720" numCol="1" rtlCol="0" anchor="t" anchorCtr="0" compatLnSpc="1">
            <a:normAutofit/>
          </a:bodyPr>
          <a:lstStyle/>
          <a:p>
            <a:pPr marL="457200" indent="-457200" algn="just">
              <a:lnSpc>
                <a:spcPct val="150000"/>
              </a:lnSpc>
              <a:buFont typeface="+mj-lt"/>
              <a:buAutoNum type="arabicPeriod" startAt="7"/>
            </a:pPr>
            <a:r>
              <a:rPr lang="en-IN" sz="2000" i="1" dirty="0">
                <a:solidFill>
                  <a:srgbClr val="FF0000"/>
                </a:solidFill>
                <a:latin typeface="Times New Roman" panose="02020603050405020304" pitchFamily="18" charset="0"/>
                <a:cs typeface="Times New Roman" panose="02020603050405020304" pitchFamily="18" charset="0"/>
              </a:rPr>
              <a:t>Information Retrieval: </a:t>
            </a:r>
            <a:r>
              <a:rPr lang="en-IN" sz="2000" dirty="0">
                <a:solidFill>
                  <a:schemeClr val="tx1"/>
                </a:solidFill>
                <a:latin typeface="Times New Roman" panose="02020603050405020304" pitchFamily="18" charset="0"/>
                <a:cs typeface="Times New Roman" panose="02020603050405020304" pitchFamily="18" charset="0"/>
              </a:rPr>
              <a:t>Statistical ranking models, like </a:t>
            </a:r>
            <a:r>
              <a:rPr lang="en-IN" sz="2000" b="1" i="1" dirty="0">
                <a:solidFill>
                  <a:schemeClr val="tx1"/>
                </a:solidFill>
                <a:latin typeface="Times New Roman" panose="02020603050405020304" pitchFamily="18" charset="0"/>
                <a:cs typeface="Times New Roman" panose="02020603050405020304" pitchFamily="18" charset="0"/>
              </a:rPr>
              <a:t>TF-IDF (Term Frequency-Inverse Document Frequency) and BM25</a:t>
            </a:r>
            <a:r>
              <a:rPr lang="en-IN" sz="2000" dirty="0">
                <a:solidFill>
                  <a:schemeClr val="tx1"/>
                </a:solidFill>
                <a:latin typeface="Times New Roman" panose="02020603050405020304" pitchFamily="18" charset="0"/>
                <a:cs typeface="Times New Roman" panose="02020603050405020304" pitchFamily="18" charset="0"/>
              </a:rPr>
              <a:t>, assist in retrieving relevant documents from large collections based on user queries.</a:t>
            </a:r>
          </a:p>
          <a:p>
            <a:pPr marL="457200" indent="-457200" algn="just">
              <a:lnSpc>
                <a:spcPct val="150000"/>
              </a:lnSpc>
              <a:buFont typeface="+mj-lt"/>
              <a:buAutoNum type="arabicPeriod" startAt="7"/>
            </a:pPr>
            <a:r>
              <a:rPr lang="en-IN" sz="2000" i="1" dirty="0">
                <a:solidFill>
                  <a:srgbClr val="FF0000"/>
                </a:solidFill>
                <a:latin typeface="Times New Roman" panose="02020603050405020304" pitchFamily="18" charset="0"/>
                <a:cs typeface="Times New Roman" panose="02020603050405020304" pitchFamily="18" charset="0"/>
              </a:rPr>
              <a:t>Language Generation: </a:t>
            </a:r>
            <a:r>
              <a:rPr lang="en-IN" sz="2000" dirty="0">
                <a:solidFill>
                  <a:schemeClr val="tx1"/>
                </a:solidFill>
                <a:latin typeface="Times New Roman" panose="02020603050405020304" pitchFamily="18" charset="0"/>
                <a:cs typeface="Times New Roman" panose="02020603050405020304" pitchFamily="18" charset="0"/>
              </a:rPr>
              <a:t>Statistical methods generate human-like text for chatbots and natural language generation systems. </a:t>
            </a:r>
            <a:r>
              <a:rPr lang="en-IN" sz="2000" b="1" i="1" dirty="0">
                <a:solidFill>
                  <a:schemeClr val="tx1"/>
                </a:solidFill>
                <a:latin typeface="Times New Roman" panose="02020603050405020304" pitchFamily="18" charset="0"/>
                <a:cs typeface="Times New Roman" panose="02020603050405020304" pitchFamily="18" charset="0"/>
              </a:rPr>
              <a:t>Markov models and neural language models are commonly employed.</a:t>
            </a:r>
          </a:p>
          <a:p>
            <a:pPr marL="457200" indent="-457200" algn="just">
              <a:lnSpc>
                <a:spcPct val="150000"/>
              </a:lnSpc>
              <a:buFont typeface="+mj-lt"/>
              <a:buAutoNum type="arabicPeriod" startAt="7"/>
            </a:pPr>
            <a:r>
              <a:rPr lang="en-IN" sz="2000" i="1" dirty="0">
                <a:solidFill>
                  <a:srgbClr val="FF0000"/>
                </a:solidFill>
                <a:latin typeface="Times New Roman" panose="02020603050405020304" pitchFamily="18" charset="0"/>
                <a:cs typeface="Times New Roman" panose="02020603050405020304" pitchFamily="18" charset="0"/>
              </a:rPr>
              <a:t>Syntax and Parsing: </a:t>
            </a:r>
            <a:r>
              <a:rPr lang="en-IN" sz="2000" dirty="0">
                <a:solidFill>
                  <a:schemeClr val="tx1"/>
                </a:solidFill>
                <a:latin typeface="Times New Roman" panose="02020603050405020304" pitchFamily="18" charset="0"/>
                <a:cs typeface="Times New Roman" panose="02020603050405020304" pitchFamily="18" charset="0"/>
              </a:rPr>
              <a:t>Statistical parsers </a:t>
            </a:r>
            <a:r>
              <a:rPr lang="en-IN" sz="2000" dirty="0" err="1">
                <a:solidFill>
                  <a:schemeClr val="tx1"/>
                </a:solidFill>
                <a:latin typeface="Times New Roman" panose="02020603050405020304" pitchFamily="18" charset="0"/>
                <a:cs typeface="Times New Roman" panose="02020603050405020304" pitchFamily="18" charset="0"/>
              </a:rPr>
              <a:t>analyze</a:t>
            </a:r>
            <a:r>
              <a:rPr lang="en-IN" sz="2000" dirty="0">
                <a:solidFill>
                  <a:schemeClr val="tx1"/>
                </a:solidFill>
                <a:latin typeface="Times New Roman" panose="02020603050405020304" pitchFamily="18" charset="0"/>
                <a:cs typeface="Times New Roman" panose="02020603050405020304" pitchFamily="18" charset="0"/>
              </a:rPr>
              <a:t> the grammatical structure of sentences</a:t>
            </a:r>
            <a:r>
              <a:rPr lang="en-IN" sz="2000" b="1" i="1" dirty="0">
                <a:solidFill>
                  <a:schemeClr val="tx1"/>
                </a:solidFill>
                <a:latin typeface="Times New Roman" panose="02020603050405020304" pitchFamily="18" charset="0"/>
                <a:cs typeface="Times New Roman" panose="02020603050405020304" pitchFamily="18" charset="0"/>
              </a:rPr>
              <a:t>. Probabilistic context-free grammars and statistical parsers are </a:t>
            </a:r>
            <a:r>
              <a:rPr lang="en-IN" sz="2000" dirty="0">
                <a:solidFill>
                  <a:schemeClr val="tx1"/>
                </a:solidFill>
                <a:latin typeface="Times New Roman" panose="02020603050405020304" pitchFamily="18" charset="0"/>
                <a:cs typeface="Times New Roman" panose="02020603050405020304" pitchFamily="18" charset="0"/>
              </a:rPr>
              <a:t>used for syntactic analysis.</a:t>
            </a:r>
          </a:p>
          <a:p>
            <a:pPr marL="457200" indent="-457200" algn="just">
              <a:lnSpc>
                <a:spcPct val="150000"/>
              </a:lnSpc>
              <a:buFont typeface="+mj-lt"/>
              <a:buAutoNum type="arabicPeriod" startAt="7"/>
            </a:pPr>
            <a:r>
              <a:rPr lang="en-US" sz="2000" i="1" dirty="0">
                <a:solidFill>
                  <a:srgbClr val="FF0000"/>
                </a:solidFill>
                <a:latin typeface="Times New Roman" panose="02020603050405020304" pitchFamily="18" charset="0"/>
                <a:cs typeface="Times New Roman" panose="02020603050405020304" pitchFamily="18" charset="0"/>
              </a:rPr>
              <a:t>Text Summarization: </a:t>
            </a:r>
            <a:r>
              <a:rPr lang="en-US" sz="2000" dirty="0">
                <a:solidFill>
                  <a:schemeClr val="tx1"/>
                </a:solidFill>
                <a:latin typeface="Times New Roman" panose="02020603050405020304" pitchFamily="18" charset="0"/>
                <a:cs typeface="Times New Roman" panose="02020603050405020304" pitchFamily="18" charset="0"/>
              </a:rPr>
              <a:t>Text summarization models, including extractive and abstractive methods, uses </a:t>
            </a:r>
            <a:r>
              <a:rPr lang="en-US" sz="2000" b="1" i="1" dirty="0">
                <a:solidFill>
                  <a:schemeClr val="tx1"/>
                </a:solidFill>
                <a:latin typeface="Times New Roman" panose="02020603050405020304" pitchFamily="18" charset="0"/>
                <a:cs typeface="Times New Roman" panose="02020603050405020304" pitchFamily="18" charset="0"/>
              </a:rPr>
              <a:t>statistical techniques</a:t>
            </a:r>
            <a:r>
              <a:rPr lang="en-US" sz="2000" dirty="0">
                <a:solidFill>
                  <a:schemeClr val="tx1"/>
                </a:solidFill>
                <a:latin typeface="Times New Roman" panose="02020603050405020304" pitchFamily="18" charset="0"/>
                <a:cs typeface="Times New Roman" panose="02020603050405020304" pitchFamily="18" charset="0"/>
              </a:rPr>
              <a:t> to condense longer texts into concise summaries.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71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Below are the NLP tasks that use statistical approaches, highlighted in bold text</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762002"/>
            <a:ext cx="8735504" cy="6095998"/>
          </a:xfrm>
        </p:spPr>
        <p:txBody>
          <a:bodyPr vert="horz" wrap="square" lIns="91440" tIns="45720" rIns="91440" bIns="45720" numCol="1" rtlCol="0" anchor="t" anchorCtr="0" compatLnSpc="1">
            <a:normAutofit/>
          </a:bodyPr>
          <a:lstStyle/>
          <a:p>
            <a:pPr marL="457200" indent="-457200" algn="just">
              <a:lnSpc>
                <a:spcPct val="200000"/>
              </a:lnSpc>
              <a:buFont typeface="+mj-lt"/>
              <a:buAutoNum type="arabicPeriod" startAt="11"/>
            </a:pPr>
            <a:r>
              <a:rPr lang="en-US" sz="2200" i="1" dirty="0">
                <a:solidFill>
                  <a:srgbClr val="FF0000"/>
                </a:solidFill>
                <a:latin typeface="Times New Roman" panose="02020603050405020304" pitchFamily="18" charset="0"/>
                <a:cs typeface="Times New Roman" panose="02020603050405020304" pitchFamily="18" charset="0"/>
              </a:rPr>
              <a:t>Speech Recognition: </a:t>
            </a:r>
            <a:r>
              <a:rPr lang="en-US" sz="2000" dirty="0">
                <a:solidFill>
                  <a:schemeClr val="tx1"/>
                </a:solidFill>
                <a:latin typeface="Times New Roman" panose="02020603050405020304" pitchFamily="18" charset="0"/>
                <a:cs typeface="Times New Roman" panose="02020603050405020304" pitchFamily="18" charset="0"/>
              </a:rPr>
              <a:t>Statistical models like </a:t>
            </a:r>
            <a:r>
              <a:rPr lang="en-US" sz="2000" b="1" dirty="0">
                <a:solidFill>
                  <a:schemeClr val="tx1"/>
                </a:solidFill>
                <a:latin typeface="Times New Roman" panose="02020603050405020304" pitchFamily="18" charset="0"/>
                <a:cs typeface="Times New Roman" panose="02020603050405020304" pitchFamily="18" charset="0"/>
              </a:rPr>
              <a:t>HMMs </a:t>
            </a:r>
            <a:r>
              <a:rPr lang="en-US" sz="2000" dirty="0">
                <a:solidFill>
                  <a:schemeClr val="tx1"/>
                </a:solidFill>
                <a:latin typeface="Times New Roman" panose="02020603050405020304" pitchFamily="18" charset="0"/>
                <a:cs typeface="Times New Roman" panose="02020603050405020304" pitchFamily="18" charset="0"/>
              </a:rPr>
              <a:t>and deep learning techniques, including recurrent neural networks (RNNs), convert spoken language into text.</a:t>
            </a:r>
          </a:p>
          <a:p>
            <a:pPr marL="457200" indent="-457200" algn="just">
              <a:lnSpc>
                <a:spcPct val="200000"/>
              </a:lnSpc>
              <a:buFont typeface="+mj-lt"/>
              <a:buAutoNum type="arabicPeriod" startAt="11"/>
            </a:pPr>
            <a:r>
              <a:rPr lang="en-US" sz="2200" i="1" dirty="0">
                <a:solidFill>
                  <a:srgbClr val="FF0000"/>
                </a:solidFill>
                <a:latin typeface="Times New Roman" panose="02020603050405020304" pitchFamily="18" charset="0"/>
                <a:cs typeface="Times New Roman" panose="02020603050405020304" pitchFamily="18" charset="0"/>
              </a:rPr>
              <a:t>Topic Modeling: </a:t>
            </a:r>
            <a:r>
              <a:rPr lang="en-US" sz="2000" dirty="0">
                <a:solidFill>
                  <a:schemeClr val="tx1"/>
                </a:solidFill>
                <a:latin typeface="Times New Roman" panose="02020603050405020304" pitchFamily="18" charset="0"/>
                <a:cs typeface="Times New Roman" panose="02020603050405020304" pitchFamily="18" charset="0"/>
              </a:rPr>
              <a:t>Statistical methods like </a:t>
            </a:r>
            <a:r>
              <a:rPr lang="en-US" sz="2000" b="1" dirty="0">
                <a:solidFill>
                  <a:schemeClr val="tx1"/>
                </a:solidFill>
                <a:latin typeface="Times New Roman" panose="02020603050405020304" pitchFamily="18" charset="0"/>
                <a:cs typeface="Times New Roman" panose="02020603050405020304" pitchFamily="18" charset="0"/>
              </a:rPr>
              <a:t>Latent Dirichlet Allocation (LDA) </a:t>
            </a:r>
            <a:r>
              <a:rPr lang="en-US" sz="2000" dirty="0">
                <a:solidFill>
                  <a:schemeClr val="tx1"/>
                </a:solidFill>
                <a:latin typeface="Times New Roman" panose="02020603050405020304" pitchFamily="18" charset="0"/>
                <a:cs typeface="Times New Roman" panose="02020603050405020304" pitchFamily="18" charset="0"/>
              </a:rPr>
              <a:t>identify topics within a collection of documents based on word co-occurrence patterns.</a:t>
            </a:r>
          </a:p>
          <a:p>
            <a:pPr marL="457200" indent="-457200" algn="just">
              <a:lnSpc>
                <a:spcPct val="200000"/>
              </a:lnSpc>
              <a:buFont typeface="+mj-lt"/>
              <a:buAutoNum type="arabicPeriod" startAt="11"/>
            </a:pPr>
            <a:r>
              <a:rPr lang="en-US" sz="2200" i="1" dirty="0">
                <a:solidFill>
                  <a:srgbClr val="FF0000"/>
                </a:solidFill>
                <a:latin typeface="Times New Roman" panose="02020603050405020304" pitchFamily="18" charset="0"/>
                <a:cs typeface="Times New Roman" panose="02020603050405020304" pitchFamily="18" charset="0"/>
              </a:rPr>
              <a:t>Coreference Resolution: </a:t>
            </a:r>
            <a:r>
              <a:rPr lang="en-US" sz="2000" b="1" dirty="0">
                <a:solidFill>
                  <a:schemeClr val="tx1"/>
                </a:solidFill>
                <a:latin typeface="Times New Roman" panose="02020603050405020304" pitchFamily="18" charset="0"/>
                <a:cs typeface="Times New Roman" panose="02020603050405020304" pitchFamily="18" charset="0"/>
              </a:rPr>
              <a:t>Statistical models </a:t>
            </a:r>
            <a:r>
              <a:rPr lang="en-US" sz="2000" dirty="0">
                <a:solidFill>
                  <a:schemeClr val="tx1"/>
                </a:solidFill>
                <a:latin typeface="Times New Roman" panose="02020603050405020304" pitchFamily="18" charset="0"/>
                <a:cs typeface="Times New Roman" panose="02020603050405020304" pitchFamily="18" charset="0"/>
              </a:rPr>
              <a:t>determine which words or expressions in a text refer to the same entities, essential for context understanding.</a:t>
            </a:r>
          </a:p>
          <a:p>
            <a:pPr marL="457200" indent="-457200" algn="just">
              <a:lnSpc>
                <a:spcPct val="150000"/>
              </a:lnSpc>
              <a:buFont typeface="+mj-lt"/>
              <a:buAutoNum type="arabicPeriod" startAt="7"/>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143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35671" y="25924"/>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Statistical NLP approaches</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762002"/>
            <a:ext cx="8735504" cy="6095998"/>
          </a:xfrm>
        </p:spPr>
        <p:txBody>
          <a:bodyPr vert="horz" wrap="square" lIns="91440" tIns="45720" rIns="91440" bIns="45720" numCol="1" rtlCol="0" anchor="t" anchorCtr="0" compatLnSpc="1">
            <a:normAutofit/>
          </a:bodyPr>
          <a:lstStyle/>
          <a:p>
            <a:pPr marL="342900" indent="-342900" algn="just">
              <a:lnSpc>
                <a:spcPct val="150000"/>
              </a:lnSpc>
              <a:buFont typeface="Arial" panose="020B0604020202020204" pitchFamily="34" charset="0"/>
              <a:buChar char="•"/>
            </a:pPr>
            <a:r>
              <a:rPr lang="en-US" sz="1900" dirty="0">
                <a:solidFill>
                  <a:schemeClr val="tx1"/>
                </a:solidFill>
                <a:latin typeface="Times New Roman" panose="02020603050405020304" pitchFamily="18" charset="0"/>
                <a:cs typeface="Times New Roman" panose="02020603050405020304" pitchFamily="18" charset="0"/>
              </a:rPr>
              <a:t>There are many </a:t>
            </a:r>
            <a:r>
              <a:rPr lang="en-US" sz="1900" b="1" i="1" dirty="0">
                <a:solidFill>
                  <a:schemeClr val="tx1"/>
                </a:solidFill>
                <a:latin typeface="Times New Roman" panose="02020603050405020304" pitchFamily="18" charset="0"/>
                <a:cs typeface="Times New Roman" panose="02020603050405020304" pitchFamily="18" charset="0"/>
              </a:rPr>
              <a:t>different machine learning algorithms </a:t>
            </a:r>
            <a:r>
              <a:rPr lang="en-US" sz="1900" dirty="0">
                <a:solidFill>
                  <a:schemeClr val="tx1"/>
                </a:solidFill>
                <a:latin typeface="Times New Roman" panose="02020603050405020304" pitchFamily="18" charset="0"/>
                <a:cs typeface="Times New Roman" panose="02020603050405020304" pitchFamily="18" charset="0"/>
              </a:rPr>
              <a:t>that can be used in the statistical approach to NLP. </a:t>
            </a:r>
          </a:p>
          <a:p>
            <a:pPr marL="342900" indent="-342900" algn="just">
              <a:lnSpc>
                <a:spcPct val="150000"/>
              </a:lnSpc>
              <a:buFont typeface="Arial" panose="020B0604020202020204" pitchFamily="34" charset="0"/>
              <a:buChar char="•"/>
            </a:pPr>
            <a:r>
              <a:rPr lang="en-US" sz="1900" b="1" i="1" dirty="0">
                <a:solidFill>
                  <a:schemeClr val="tx1"/>
                </a:solidFill>
                <a:latin typeface="Times New Roman" panose="02020603050405020304" pitchFamily="18" charset="0"/>
                <a:cs typeface="Times New Roman" panose="02020603050405020304" pitchFamily="18" charset="0"/>
              </a:rPr>
              <a:t>Some of the most common algorithms include:</a:t>
            </a:r>
          </a:p>
          <a:p>
            <a:pPr marL="342900" indent="-342900" algn="just">
              <a:lnSpc>
                <a:spcPct val="150000"/>
              </a:lnSpc>
              <a:buFont typeface="Arial" panose="020B0604020202020204" pitchFamily="34" charset="0"/>
              <a:buChar char="•"/>
            </a:pPr>
            <a:r>
              <a:rPr lang="en-US" sz="1900" b="1" i="1" dirty="0">
                <a:solidFill>
                  <a:schemeClr val="tx1"/>
                </a:solidFill>
                <a:latin typeface="Times New Roman" panose="02020603050405020304" pitchFamily="18" charset="0"/>
                <a:cs typeface="Times New Roman" panose="02020603050405020304" pitchFamily="18" charset="0"/>
              </a:rPr>
              <a:t>Support vector machines (SVMs): </a:t>
            </a:r>
            <a:r>
              <a:rPr lang="en-US" sz="1900" dirty="0">
                <a:solidFill>
                  <a:schemeClr val="tx1"/>
                </a:solidFill>
                <a:latin typeface="Times New Roman" panose="02020603050405020304" pitchFamily="18" charset="0"/>
                <a:cs typeface="Times New Roman" panose="02020603050405020304" pitchFamily="18" charset="0"/>
              </a:rPr>
              <a:t>SVMs are a type of supervised learning algorithm that can be used for a variety of NLP tasks, such as classification, regression, and ranking. SVMs work by finding a hyperplane that separates the data into two or more classes with the largest possible margin.</a:t>
            </a:r>
          </a:p>
          <a:p>
            <a:pPr marL="342900" indent="-342900" algn="just">
              <a:lnSpc>
                <a:spcPct val="150000"/>
              </a:lnSpc>
              <a:buFont typeface="Arial" panose="020B0604020202020204" pitchFamily="34" charset="0"/>
              <a:buChar char="•"/>
            </a:pPr>
            <a:r>
              <a:rPr lang="en-US" sz="1900" b="1" i="1" dirty="0">
                <a:solidFill>
                  <a:schemeClr val="tx1"/>
                </a:solidFill>
                <a:latin typeface="Times New Roman" panose="02020603050405020304" pitchFamily="18" charset="0"/>
                <a:cs typeface="Times New Roman" panose="02020603050405020304" pitchFamily="18" charset="0"/>
              </a:rPr>
              <a:t>Naive Bayes classifiers: </a:t>
            </a:r>
            <a:r>
              <a:rPr lang="en-US" sz="1900" dirty="0">
                <a:solidFill>
                  <a:schemeClr val="tx1"/>
                </a:solidFill>
                <a:latin typeface="Times New Roman" panose="02020603050405020304" pitchFamily="18" charset="0"/>
                <a:cs typeface="Times New Roman" panose="02020603050405020304" pitchFamily="18" charset="0"/>
              </a:rPr>
              <a:t>Naive Bayes classifiers are a type of probabilistic classifier that can be used for a variety of NLP tasks, such as spam filtering, sentiment analysis, and text classification. Naive Bayes classifiers work by assuming that the features of the data are independent of each other, given the class label.</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978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Statistical NLP approaches</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762002"/>
            <a:ext cx="8787352" cy="6095998"/>
          </a:xfrm>
        </p:spPr>
        <p:txBody>
          <a:bodyPr vert="horz" wrap="square" lIns="91440" tIns="45720" rIns="91440" bIns="45720" numCol="1" rtlCol="0" anchor="t" anchorCtr="0" compatLnSpc="1">
            <a:normAutofit lnSpcReduction="10000"/>
          </a:bodyPr>
          <a:lstStyle/>
          <a:p>
            <a:pPr marL="342900" indent="-342900" algn="just">
              <a:lnSpc>
                <a:spcPct val="200000"/>
              </a:lnSpc>
              <a:buFont typeface="Arial" panose="020B0604020202020204" pitchFamily="34" charset="0"/>
              <a:buChar char="•"/>
            </a:pPr>
            <a:r>
              <a:rPr lang="en-US" sz="1800" b="1" i="1" dirty="0">
                <a:solidFill>
                  <a:schemeClr val="tx1"/>
                </a:solidFill>
                <a:latin typeface="Times New Roman" panose="02020603050405020304" pitchFamily="18" charset="0"/>
                <a:cs typeface="Times New Roman" panose="02020603050405020304" pitchFamily="18" charset="0"/>
              </a:rPr>
              <a:t>Hidden Markov models (HMMs):</a:t>
            </a:r>
            <a:r>
              <a:rPr lang="en-US" sz="1800" dirty="0">
                <a:solidFill>
                  <a:schemeClr val="tx1"/>
                </a:solidFill>
                <a:latin typeface="Times New Roman" panose="02020603050405020304" pitchFamily="18" charset="0"/>
                <a:cs typeface="Times New Roman" panose="02020603050405020304" pitchFamily="18" charset="0"/>
              </a:rPr>
              <a:t> HMMs are a type of statistical model that can be used to model sequential data, such as speech and text. HMMs work by representing the data as a sequence of hidden states, where each state is associated with a probability distribution over the observed data.</a:t>
            </a:r>
          </a:p>
          <a:p>
            <a:pPr marL="342900" indent="-342900" algn="just">
              <a:lnSpc>
                <a:spcPct val="200000"/>
              </a:lnSpc>
              <a:buFont typeface="Arial" panose="020B0604020202020204" pitchFamily="34" charset="0"/>
              <a:buChar char="•"/>
            </a:pPr>
            <a:r>
              <a:rPr lang="en-US" altLang="en-US" sz="1800" dirty="0">
                <a:solidFill>
                  <a:schemeClr val="tx1"/>
                </a:solidFill>
                <a:latin typeface="Times New Roman" panose="02020603050405020304" pitchFamily="18" charset="0"/>
                <a:cs typeface="Times New Roman" panose="02020603050405020304" pitchFamily="18" charset="0"/>
              </a:rPr>
              <a:t>A</a:t>
            </a:r>
            <a:r>
              <a:rPr lang="en-US" altLang="en-US" sz="1800" b="1" i="1" dirty="0">
                <a:solidFill>
                  <a:schemeClr val="tx1"/>
                </a:solidFill>
                <a:latin typeface="Times New Roman" panose="02020603050405020304" pitchFamily="18" charset="0"/>
                <a:cs typeface="Times New Roman" panose="02020603050405020304" pitchFamily="18" charset="0"/>
              </a:rPr>
              <a:t> HMM</a:t>
            </a:r>
            <a:r>
              <a:rPr lang="en-US" altLang="en-US" sz="1800" dirty="0">
                <a:solidFill>
                  <a:schemeClr val="tx1"/>
                </a:solidFill>
                <a:latin typeface="Times New Roman" panose="02020603050405020304" pitchFamily="18" charset="0"/>
                <a:cs typeface="Times New Roman" panose="02020603050405020304" pitchFamily="18" charset="0"/>
              </a:rPr>
              <a:t>, is a set of states (lexical categories in our case) with directed edges labeled with transition probabilities that indicate the probability of moving to the state at the end of the directed edge, given that one is now in the state at the start of the edge. The states are also labeled with a function which indicates the probabilities of outputting different symbols if in that state (while in a state, one outputs a single symbol before moving to the next state). In our case, the symbol output from a state/lexical category is a word belonging to that lexical category.</a:t>
            </a:r>
          </a:p>
          <a:p>
            <a:pPr marL="342900" indent="-342900" algn="just">
              <a:lnSpc>
                <a:spcPct val="2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4476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r>
              <a:rPr lang="en-US" sz="2800" b="1" dirty="0">
                <a:latin typeface="Times New Roman" panose="02020603050405020304" pitchFamily="18" charset="0"/>
                <a:cs typeface="Times New Roman" panose="02020603050405020304" pitchFamily="18" charset="0"/>
              </a:rPr>
              <a:t>Statistical NLP approaches</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762002"/>
            <a:ext cx="8787352" cy="6095998"/>
          </a:xfrm>
        </p:spPr>
        <p:txBody>
          <a:bodyPr vert="horz" wrap="square" lIns="91440" tIns="45720" rIns="91440" bIns="45720" numCol="1" rtlCol="0" anchor="t" anchorCtr="0" compatLnSpc="1">
            <a:normAutofit/>
          </a:bodyPr>
          <a:lstStyle/>
          <a:p>
            <a:pPr marL="342900" indent="-342900" algn="just">
              <a:lnSpc>
                <a:spcPct val="2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 name="Picture 7" descr="HMM diagram">
            <a:extLst>
              <a:ext uri="{FF2B5EF4-FFF2-40B4-BE49-F238E27FC236}">
                <a16:creationId xmlns:a16="http://schemas.microsoft.com/office/drawing/2014/main" id="{1EF67719-7248-D7F4-63B2-E36C48AC2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772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55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Introduction to Probabilistic Approaches </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16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Statistical NLP approaches</a:t>
            </a: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4248" y="762002"/>
            <a:ext cx="8735504" cy="6095998"/>
          </a:xfrm>
        </p:spPr>
        <p:txBody>
          <a:bodyPr vert="horz" wrap="square" lIns="91440" tIns="45720" rIns="91440" bIns="45720" numCol="1" rtlCol="0" anchor="t" anchorCtr="0" compatLnSpc="1">
            <a:normAutofit/>
          </a:bodyPr>
          <a:lstStyle/>
          <a:p>
            <a:pPr marL="342900" indent="-342900" algn="just">
              <a:lnSpc>
                <a:spcPct val="150000"/>
              </a:lnSpc>
              <a:buFont typeface="Arial" panose="020B0604020202020204" pitchFamily="34" charset="0"/>
              <a:buChar char="•"/>
            </a:pPr>
            <a:r>
              <a:rPr lang="en-US" sz="1800" b="1" i="1" dirty="0">
                <a:solidFill>
                  <a:schemeClr val="tx1"/>
                </a:solidFill>
                <a:latin typeface="Times New Roman" panose="02020603050405020304" pitchFamily="18" charset="0"/>
                <a:cs typeface="Times New Roman" panose="02020603050405020304" pitchFamily="18" charset="0"/>
              </a:rPr>
              <a:t>Decision trees: </a:t>
            </a:r>
            <a:r>
              <a:rPr lang="en-US" sz="1800" dirty="0">
                <a:solidFill>
                  <a:schemeClr val="tx1"/>
                </a:solidFill>
                <a:latin typeface="Times New Roman" panose="02020603050405020304" pitchFamily="18" charset="0"/>
                <a:cs typeface="Times New Roman" panose="02020603050405020304" pitchFamily="18" charset="0"/>
              </a:rPr>
              <a:t>Decision trees are a type of supervised learning algorithm that can be used for a variety of NLP tasks, such as classification and regression. Decision trees work by recursively partitioning the data into smaller and smaller subsets, until each subset contains only data points from the same </a:t>
            </a:r>
            <a:r>
              <a:rPr lang="en-US" sz="1800" dirty="0" err="1">
                <a:solidFill>
                  <a:schemeClr val="tx1"/>
                </a:solidFill>
                <a:latin typeface="Times New Roman" panose="02020603050405020304" pitchFamily="18" charset="0"/>
                <a:cs typeface="Times New Roman" panose="02020603050405020304" pitchFamily="18" charset="0"/>
              </a:rPr>
              <a:t>class.Random</a:t>
            </a:r>
            <a:r>
              <a:rPr lang="en-US" sz="1800" dirty="0">
                <a:solidFill>
                  <a:schemeClr val="tx1"/>
                </a:solidFill>
                <a:latin typeface="Times New Roman" panose="02020603050405020304" pitchFamily="18" charset="0"/>
                <a:cs typeface="Times New Roman" panose="02020603050405020304" pitchFamily="18" charset="0"/>
              </a:rPr>
              <a:t> forests: Random forests are an ensemble learning algorithm that combines the predictions of many decision trees to produce more accurate predictions. </a:t>
            </a:r>
          </a:p>
          <a:p>
            <a:pPr marL="342900" indent="-342900" algn="just">
              <a:lnSpc>
                <a:spcPct val="150000"/>
              </a:lnSpc>
              <a:buFont typeface="Arial" panose="020B0604020202020204" pitchFamily="34" charset="0"/>
              <a:buChar char="•"/>
            </a:pPr>
            <a:r>
              <a:rPr lang="en-US" sz="1800" b="1" i="1" dirty="0">
                <a:solidFill>
                  <a:schemeClr val="tx1"/>
                </a:solidFill>
                <a:latin typeface="Times New Roman" panose="02020603050405020304" pitchFamily="18" charset="0"/>
                <a:cs typeface="Times New Roman" panose="02020603050405020304" pitchFamily="18" charset="0"/>
              </a:rPr>
              <a:t>Random forests </a:t>
            </a:r>
            <a:r>
              <a:rPr lang="en-US" sz="1800" dirty="0">
                <a:solidFill>
                  <a:schemeClr val="tx1"/>
                </a:solidFill>
                <a:latin typeface="Times New Roman" panose="02020603050405020304" pitchFamily="18" charset="0"/>
                <a:cs typeface="Times New Roman" panose="02020603050405020304" pitchFamily="18" charset="0"/>
              </a:rPr>
              <a:t>are often used for NLP tasks such as classification, regression, and </a:t>
            </a:r>
            <a:r>
              <a:rPr lang="en-US" sz="1800" dirty="0" err="1">
                <a:solidFill>
                  <a:schemeClr val="tx1"/>
                </a:solidFill>
                <a:latin typeface="Times New Roman" panose="02020603050405020304" pitchFamily="18" charset="0"/>
                <a:cs typeface="Times New Roman" panose="02020603050405020304" pitchFamily="18" charset="0"/>
              </a:rPr>
              <a:t>ranking.Hidden</a:t>
            </a:r>
            <a:r>
              <a:rPr lang="en-US" sz="1800" dirty="0">
                <a:solidFill>
                  <a:schemeClr val="tx1"/>
                </a:solidFill>
                <a:latin typeface="Times New Roman" panose="02020603050405020304" pitchFamily="18" charset="0"/>
                <a:cs typeface="Times New Roman" panose="02020603050405020304" pitchFamily="18" charset="0"/>
              </a:rPr>
              <a:t> Markov Models (HMMs) and Naive Bayes classifiers are both probabilistic approaches to NLP. They are both based on the assumption that the data can be modeled as a probability </a:t>
            </a:r>
            <a:r>
              <a:rPr lang="en-US" sz="1800" dirty="0" err="1">
                <a:solidFill>
                  <a:schemeClr val="tx1"/>
                </a:solidFill>
                <a:latin typeface="Times New Roman" panose="02020603050405020304" pitchFamily="18" charset="0"/>
                <a:cs typeface="Times New Roman" panose="02020603050405020304" pitchFamily="18" charset="0"/>
              </a:rPr>
              <a:t>distribution.However</a:t>
            </a:r>
            <a:r>
              <a:rPr lang="en-US" sz="1800" dirty="0">
                <a:solidFill>
                  <a:schemeClr val="tx1"/>
                </a:solidFill>
                <a:latin typeface="Times New Roman" panose="02020603050405020304" pitchFamily="18" charset="0"/>
                <a:cs typeface="Times New Roman" panose="02020603050405020304" pitchFamily="18" charset="0"/>
              </a:rPr>
              <a:t>, they are also commonly used in conjunction with statistical methods. For example, HMMs are often used to model the sequence of words in a sentence, while Naive Bayes classifiers are often used to classify text into different categories.</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958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Sequence </a:t>
            </a:r>
            <a:r>
              <a:rPr lang="en-IN" b="1" dirty="0" err="1">
                <a:latin typeface="Times New Roman" panose="02020603050405020304" pitchFamily="18" charset="0"/>
                <a:cs typeface="Times New Roman" panose="02020603050405020304" pitchFamily="18" charset="0"/>
              </a:rPr>
              <a:t>Labeling</a:t>
            </a:r>
            <a:br>
              <a:rPr lang="en-IN" sz="4400" dirty="0">
                <a:solidFill>
                  <a:schemeClr val="tx1"/>
                </a:solidFill>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428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85800"/>
            <a:ext cx="8839200" cy="5929771"/>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Sequence labeling is a NLP and machine learning task that involves </a:t>
            </a:r>
            <a:r>
              <a:rPr lang="en-US" sz="1800" b="1" i="1" dirty="0">
                <a:latin typeface="Times New Roman" panose="02020603050405020304" pitchFamily="18" charset="0"/>
                <a:cs typeface="Times New Roman" panose="02020603050405020304" pitchFamily="18" charset="0"/>
              </a:rPr>
              <a:t>assigning a label or category </a:t>
            </a:r>
            <a:r>
              <a:rPr lang="en-US" sz="1800" dirty="0">
                <a:latin typeface="Times New Roman" panose="02020603050405020304" pitchFamily="18" charset="0"/>
                <a:cs typeface="Times New Roman" panose="02020603050405020304" pitchFamily="18" charset="0"/>
              </a:rPr>
              <a:t>to each element in a sequence of data. </a:t>
            </a:r>
          </a:p>
          <a:p>
            <a:pPr algn="just">
              <a:lnSpc>
                <a:spcPct val="200000"/>
              </a:lnSpc>
            </a:pPr>
            <a:r>
              <a:rPr lang="en-US" sz="1800" dirty="0">
                <a:latin typeface="Times New Roman" panose="02020603050405020304" pitchFamily="18" charset="0"/>
                <a:cs typeface="Times New Roman" panose="02020603050405020304" pitchFamily="18" charset="0"/>
              </a:rPr>
              <a:t>This </a:t>
            </a:r>
            <a:r>
              <a:rPr lang="en-US" sz="1800" b="1" i="1" dirty="0">
                <a:latin typeface="Times New Roman" panose="02020603050405020304" pitchFamily="18" charset="0"/>
                <a:cs typeface="Times New Roman" panose="02020603050405020304" pitchFamily="18" charset="0"/>
              </a:rPr>
              <a:t>sequence of data </a:t>
            </a:r>
            <a:r>
              <a:rPr lang="en-US" sz="1800" dirty="0">
                <a:latin typeface="Times New Roman" panose="02020603050405020304" pitchFamily="18" charset="0"/>
                <a:cs typeface="Times New Roman" panose="02020603050405020304" pitchFamily="18" charset="0"/>
              </a:rPr>
              <a:t>could be a sentence, a paragraph, a document, or any other ordered set of elements. </a:t>
            </a:r>
          </a:p>
          <a:p>
            <a:pPr algn="just">
              <a:lnSpc>
                <a:spcPct val="200000"/>
              </a:lnSpc>
            </a:pPr>
            <a:r>
              <a:rPr lang="en-US" sz="1800" dirty="0">
                <a:latin typeface="Times New Roman" panose="02020603050405020304" pitchFamily="18" charset="0"/>
                <a:cs typeface="Times New Roman" panose="02020603050405020304" pitchFamily="18" charset="0"/>
              </a:rPr>
              <a:t>Each </a:t>
            </a:r>
            <a:r>
              <a:rPr lang="en-US" sz="1800" b="1" i="1" dirty="0">
                <a:latin typeface="Times New Roman" panose="02020603050405020304" pitchFamily="18" charset="0"/>
                <a:cs typeface="Times New Roman" panose="02020603050405020304" pitchFamily="18" charset="0"/>
              </a:rPr>
              <a:t>element</a:t>
            </a:r>
            <a:r>
              <a:rPr lang="en-US" sz="1800" dirty="0">
                <a:latin typeface="Times New Roman" panose="02020603050405020304" pitchFamily="18" charset="0"/>
                <a:cs typeface="Times New Roman" panose="02020603050405020304" pitchFamily="18" charset="0"/>
              </a:rPr>
              <a:t> in the sequence is typically a </a:t>
            </a:r>
            <a:r>
              <a:rPr lang="en-US" sz="1800" b="1" i="1" dirty="0">
                <a:latin typeface="Times New Roman" panose="02020603050405020304" pitchFamily="18" charset="0"/>
                <a:cs typeface="Times New Roman" panose="02020603050405020304" pitchFamily="18" charset="0"/>
              </a:rPr>
              <a:t>word, a </a:t>
            </a:r>
            <a:r>
              <a:rPr lang="en-US" sz="1800" b="1" i="1" dirty="0" err="1">
                <a:latin typeface="Times New Roman" panose="02020603050405020304" pitchFamily="18" charset="0"/>
                <a:cs typeface="Times New Roman" panose="02020603050405020304" pitchFamily="18" charset="0"/>
              </a:rPr>
              <a:t>subword</a:t>
            </a:r>
            <a:r>
              <a:rPr lang="en-US" sz="1800" b="1" i="1" dirty="0">
                <a:latin typeface="Times New Roman" panose="02020603050405020304" pitchFamily="18" charset="0"/>
                <a:cs typeface="Times New Roman" panose="02020603050405020304" pitchFamily="18" charset="0"/>
              </a:rPr>
              <a:t>, a character, or a token, </a:t>
            </a:r>
            <a:r>
              <a:rPr lang="en-US" sz="1800" dirty="0">
                <a:latin typeface="Times New Roman" panose="02020603050405020304" pitchFamily="18" charset="0"/>
                <a:cs typeface="Times New Roman" panose="02020603050405020304" pitchFamily="18" charset="0"/>
              </a:rPr>
              <a:t>depending on the specific application.</a:t>
            </a:r>
          </a:p>
          <a:p>
            <a:pPr algn="just">
              <a:lnSpc>
                <a:spcPct val="200000"/>
              </a:lnSpc>
            </a:pPr>
            <a:r>
              <a:rPr lang="en-US" sz="1800" dirty="0">
                <a:latin typeface="Times New Roman" panose="02020603050405020304" pitchFamily="18" charset="0"/>
                <a:cs typeface="Times New Roman" panose="02020603050405020304" pitchFamily="18" charset="0"/>
              </a:rPr>
              <a:t>The primary goal of sequence labeling is to </a:t>
            </a:r>
            <a:r>
              <a:rPr lang="en-US" sz="1800" b="1" i="1" dirty="0">
                <a:latin typeface="Times New Roman" panose="02020603050405020304" pitchFamily="18" charset="0"/>
                <a:cs typeface="Times New Roman" panose="02020603050405020304" pitchFamily="18" charset="0"/>
              </a:rPr>
              <a:t>extract information </a:t>
            </a:r>
            <a:r>
              <a:rPr lang="en-US" sz="1800" dirty="0">
                <a:latin typeface="Times New Roman" panose="02020603050405020304" pitchFamily="18" charset="0"/>
                <a:cs typeface="Times New Roman" panose="02020603050405020304" pitchFamily="18" charset="0"/>
              </a:rPr>
              <a:t>or </a:t>
            </a:r>
            <a:r>
              <a:rPr lang="en-US" sz="1800" b="1" i="1" dirty="0">
                <a:latin typeface="Times New Roman" panose="02020603050405020304" pitchFamily="18" charset="0"/>
                <a:cs typeface="Times New Roman" panose="02020603050405020304" pitchFamily="18" charset="0"/>
              </a:rPr>
              <a:t>classify (determine) the elements/token/word within a sequence</a:t>
            </a:r>
            <a:r>
              <a:rPr lang="en-US" sz="1800" dirty="0">
                <a:latin typeface="Times New Roman" panose="02020603050405020304" pitchFamily="18" charset="0"/>
                <a:cs typeface="Times New Roman" panose="02020603050405020304" pitchFamily="18" charset="0"/>
              </a:rPr>
              <a:t>.</a:t>
            </a:r>
          </a:p>
          <a:p>
            <a:pPr algn="just">
              <a:lnSpc>
                <a:spcPct val="200000"/>
              </a:lnSpc>
            </a:pPr>
            <a:r>
              <a:rPr lang="en-US" sz="1800" dirty="0">
                <a:latin typeface="Times New Roman" panose="02020603050405020304" pitchFamily="18" charset="0"/>
                <a:cs typeface="Times New Roman" panose="02020603050405020304" pitchFamily="18" charset="0"/>
              </a:rPr>
              <a:t>This classification approach can be </a:t>
            </a:r>
            <a:r>
              <a:rPr lang="en-US" sz="1800" b="1" i="1" dirty="0">
                <a:latin typeface="Times New Roman" panose="02020603050405020304" pitchFamily="18" charset="0"/>
                <a:cs typeface="Times New Roman" panose="02020603050405020304" pitchFamily="18" charset="0"/>
              </a:rPr>
              <a:t>independent </a:t>
            </a:r>
            <a:r>
              <a:rPr lang="en-US" sz="1800" dirty="0">
                <a:latin typeface="Times New Roman" panose="02020603050405020304" pitchFamily="18" charset="0"/>
                <a:cs typeface="Times New Roman" panose="02020603050405020304" pitchFamily="18" charset="0"/>
              </a:rPr>
              <a:t>(each word is treated independently) or </a:t>
            </a:r>
            <a:r>
              <a:rPr lang="en-US" sz="1800" b="1" i="1" dirty="0">
                <a:latin typeface="Times New Roman" panose="02020603050405020304" pitchFamily="18" charset="0"/>
                <a:cs typeface="Times New Roman" panose="02020603050405020304" pitchFamily="18" charset="0"/>
              </a:rPr>
              <a:t>dependent</a:t>
            </a:r>
            <a:r>
              <a:rPr lang="en-US" sz="1800" dirty="0">
                <a:latin typeface="Times New Roman" panose="02020603050405020304" pitchFamily="18" charset="0"/>
                <a:cs typeface="Times New Roman" panose="02020603050405020304" pitchFamily="18" charset="0"/>
              </a:rPr>
              <a:t> (each word is dependent on other words).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777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pic>
        <p:nvPicPr>
          <p:cNvPr id="1026" name="Picture 2">
            <a:extLst>
              <a:ext uri="{FF2B5EF4-FFF2-40B4-BE49-F238E27FC236}">
                <a16:creationId xmlns:a16="http://schemas.microsoft.com/office/drawing/2014/main" id="{AEF01E0A-4647-05EC-7F19-93EC5B6F67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686800" cy="25588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961DCE-B2E0-D60D-984C-62BC1BF2B2F7}"/>
              </a:ext>
            </a:extLst>
          </p:cNvPr>
          <p:cNvSpPr txBox="1"/>
          <p:nvPr/>
        </p:nvSpPr>
        <p:spPr>
          <a:xfrm>
            <a:off x="457200" y="4858434"/>
            <a:ext cx="838200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POS Tagging of the sentence “She sells seashells on the seashore”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644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76200"/>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8FEA5936-7749-8B24-AA46-6F4E8E914301}"/>
              </a:ext>
            </a:extLst>
          </p:cNvPr>
          <p:cNvSpPr>
            <a:spLocks noGrp="1"/>
          </p:cNvSpPr>
          <p:nvPr>
            <p:ph idx="1"/>
          </p:nvPr>
        </p:nvSpPr>
        <p:spPr>
          <a:xfrm>
            <a:off x="304800" y="609600"/>
            <a:ext cx="8382000" cy="5516563"/>
          </a:xfrm>
        </p:spPr>
        <p:txBody>
          <a:bodyPr/>
          <a:lstStyle/>
          <a:p>
            <a:r>
              <a:rPr lang="en-IN" sz="2400" b="1" dirty="0">
                <a:latin typeface="Times New Roman" panose="02020603050405020304" pitchFamily="18" charset="0"/>
                <a:ea typeface="+mj-ea"/>
                <a:cs typeface="Times New Roman" panose="02020603050405020304" pitchFamily="18" charset="0"/>
              </a:rPr>
              <a:t>Words and their roles</a:t>
            </a:r>
          </a:p>
          <a:p>
            <a:pPr algn="just">
              <a:lnSpc>
                <a:spcPct val="150000"/>
              </a:lnSpc>
            </a:pPr>
            <a:r>
              <a:rPr lang="en-US" sz="2400" dirty="0">
                <a:latin typeface="Times New Roman" panose="02020603050405020304" pitchFamily="18" charset="0"/>
                <a:cs typeface="Times New Roman" panose="02020603050405020304" pitchFamily="18" charset="0"/>
              </a:rPr>
              <a:t>Determining the role of a word in a sentence, such as whether it is a noun or an adjective, is a fundamental task in natural language processing known as "</a:t>
            </a:r>
            <a:r>
              <a:rPr lang="en-US" sz="2400" b="1" i="1" dirty="0">
                <a:latin typeface="Times New Roman" panose="02020603050405020304" pitchFamily="18" charset="0"/>
                <a:cs typeface="Times New Roman" panose="02020603050405020304" pitchFamily="18" charset="0"/>
              </a:rPr>
              <a:t>part-of-speech tagging</a:t>
            </a:r>
            <a:r>
              <a:rPr lang="en-US" sz="2400" dirty="0">
                <a:latin typeface="Times New Roman" panose="02020603050405020304" pitchFamily="18" charset="0"/>
                <a:cs typeface="Times New Roman" panose="02020603050405020304" pitchFamily="18" charset="0"/>
              </a:rPr>
              <a:t>" (POS tagging).</a:t>
            </a:r>
          </a:p>
          <a:p>
            <a:pPr algn="just">
              <a:lnSpc>
                <a:spcPct val="150000"/>
              </a:lnSpc>
            </a:pPr>
            <a:r>
              <a:rPr lang="en-US" sz="2400" dirty="0">
                <a:latin typeface="Times New Roman" panose="02020603050405020304" pitchFamily="18" charset="0"/>
                <a:cs typeface="Times New Roman" panose="02020603050405020304" pitchFamily="18" charset="0"/>
              </a:rPr>
              <a:t>POS tagging is essential for understanding the grammatical and semantic structure of a sentence.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116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Sequence tagging (or sequence labeling) refers to a set of Natural Language Processing (NLP) tasks that </a:t>
            </a:r>
            <a:r>
              <a:rPr lang="en-US" sz="2400" b="1" i="1" dirty="0">
                <a:latin typeface="Times New Roman" panose="02020603050405020304" pitchFamily="18" charset="0"/>
                <a:cs typeface="Times New Roman" panose="02020603050405020304" pitchFamily="18" charset="0"/>
              </a:rPr>
              <a:t>assign labels or tags </a:t>
            </a:r>
            <a:r>
              <a:rPr lang="en-US" sz="2400" dirty="0">
                <a:latin typeface="Times New Roman" panose="02020603050405020304" pitchFamily="18" charset="0"/>
                <a:cs typeface="Times New Roman" panose="02020603050405020304" pitchFamily="18" charset="0"/>
              </a:rPr>
              <a:t>to tokens or other units of text. </a:t>
            </a:r>
          </a:p>
          <a:p>
            <a:pPr algn="just">
              <a:lnSpc>
                <a:spcPct val="150000"/>
              </a:lnSpc>
            </a:pPr>
            <a:r>
              <a:rPr lang="en-US" sz="2400" b="1" i="1" dirty="0">
                <a:latin typeface="Times New Roman" panose="02020603050405020304" pitchFamily="18" charset="0"/>
                <a:cs typeface="Times New Roman" panose="02020603050405020304" pitchFamily="18" charset="0"/>
              </a:rPr>
              <a:t>Common applications </a:t>
            </a:r>
            <a:r>
              <a:rPr lang="en-US" sz="2400" dirty="0">
                <a:latin typeface="Times New Roman" panose="02020603050405020304" pitchFamily="18" charset="0"/>
                <a:cs typeface="Times New Roman" panose="02020603050405020304" pitchFamily="18" charset="0"/>
              </a:rPr>
              <a:t>of sequence labeling include:</a:t>
            </a:r>
          </a:p>
          <a:p>
            <a:pPr lvl="1" algn="just">
              <a:lnSpc>
                <a:spcPct val="150000"/>
              </a:lnSpc>
            </a:pPr>
            <a:r>
              <a:rPr lang="en-IN" sz="2000" dirty="0">
                <a:latin typeface="Times New Roman" panose="02020603050405020304" pitchFamily="18" charset="0"/>
                <a:cs typeface="Times New Roman" panose="02020603050405020304" pitchFamily="18" charset="0"/>
              </a:rPr>
              <a:t>Named Entity Recognition (NER)</a:t>
            </a:r>
          </a:p>
          <a:p>
            <a:pPr lvl="1" algn="just">
              <a:lnSpc>
                <a:spcPct val="150000"/>
              </a:lnSpc>
            </a:pPr>
            <a:r>
              <a:rPr lang="en-IN" sz="2000" dirty="0">
                <a:latin typeface="Times New Roman" panose="02020603050405020304" pitchFamily="18" charset="0"/>
                <a:cs typeface="Times New Roman" panose="02020603050405020304" pitchFamily="18" charset="0"/>
              </a:rPr>
              <a:t>Part-of-Speech Tagging (POS)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981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9352"/>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85800"/>
            <a:ext cx="8686800" cy="5929771"/>
          </a:xfrm>
        </p:spPr>
        <p:txBody>
          <a:bodyPr/>
          <a:lstStyle/>
          <a:p>
            <a:pPr algn="just">
              <a:lnSpc>
                <a:spcPct val="150000"/>
              </a:lnSpc>
              <a:buFont typeface="+mj-lt"/>
              <a:buAutoNum type="arabicPeriod"/>
            </a:pPr>
            <a:r>
              <a:rPr lang="en-US" sz="2400" b="1" i="1" dirty="0">
                <a:latin typeface="Times New Roman" panose="02020603050405020304" pitchFamily="18" charset="0"/>
                <a:cs typeface="Times New Roman" panose="02020603050405020304" pitchFamily="18" charset="0"/>
              </a:rPr>
              <a:t>Named Entity Recognition (NER):</a:t>
            </a:r>
          </a:p>
          <a:p>
            <a:pPr lvl="1" algn="just">
              <a:lnSpc>
                <a:spcPct val="150000"/>
              </a:lnSpc>
            </a:pPr>
            <a:r>
              <a:rPr lang="en-US" sz="2000" b="1" i="1" dirty="0">
                <a:latin typeface="Times New Roman" panose="02020603050405020304" pitchFamily="18" charset="0"/>
                <a:cs typeface="Times New Roman" panose="02020603050405020304" pitchFamily="18" charset="0"/>
              </a:rPr>
              <a:t> Identifying and classifying entities</a:t>
            </a:r>
            <a:r>
              <a:rPr lang="en-US" sz="2000" dirty="0">
                <a:latin typeface="Times New Roman" panose="02020603050405020304" pitchFamily="18" charset="0"/>
                <a:cs typeface="Times New Roman" panose="02020603050405020304" pitchFamily="18" charset="0"/>
              </a:rPr>
              <a:t>, such as names of persons, organizations, locations, dates, and more in text. </a:t>
            </a:r>
          </a:p>
          <a:p>
            <a:pPr lvl="1" algn="just">
              <a:lnSpc>
                <a:spcPct val="150000"/>
              </a:lnSpc>
            </a:pPr>
            <a:r>
              <a:rPr lang="en-US" sz="2000" dirty="0">
                <a:latin typeface="Times New Roman" panose="02020603050405020304" pitchFamily="18" charset="0"/>
                <a:cs typeface="Times New Roman" panose="02020603050405020304" pitchFamily="18" charset="0"/>
              </a:rPr>
              <a:t>For example, in the sentence "</a:t>
            </a:r>
            <a:r>
              <a:rPr lang="en-US" sz="2000" b="1" i="1" dirty="0">
                <a:latin typeface="Times New Roman" panose="02020603050405020304" pitchFamily="18" charset="0"/>
                <a:cs typeface="Times New Roman" panose="02020603050405020304" pitchFamily="18" charset="0"/>
              </a:rPr>
              <a:t>Apple Inc. is headquartered in Cupertino, California</a:t>
            </a:r>
            <a:r>
              <a:rPr lang="en-US" sz="2000" dirty="0">
                <a:latin typeface="Times New Roman" panose="02020603050405020304" pitchFamily="18" charset="0"/>
                <a:cs typeface="Times New Roman" panose="02020603050405020304" pitchFamily="18" charset="0"/>
              </a:rPr>
              <a:t>," NER would label "Apple Inc." as an </a:t>
            </a:r>
            <a:r>
              <a:rPr lang="en-US" sz="2000" b="1" i="1" dirty="0">
                <a:latin typeface="Times New Roman" panose="02020603050405020304" pitchFamily="18" charset="0"/>
                <a:cs typeface="Times New Roman" panose="02020603050405020304" pitchFamily="18" charset="0"/>
              </a:rPr>
              <a:t>organization</a:t>
            </a:r>
            <a:r>
              <a:rPr lang="en-US" sz="2000" dirty="0">
                <a:latin typeface="Times New Roman" panose="02020603050405020304" pitchFamily="18" charset="0"/>
                <a:cs typeface="Times New Roman" panose="02020603050405020304" pitchFamily="18" charset="0"/>
              </a:rPr>
              <a:t> and "Cupertino, California" as a </a:t>
            </a:r>
            <a:r>
              <a:rPr lang="en-US" sz="2000" b="1" i="1" dirty="0">
                <a:latin typeface="Times New Roman" panose="02020603050405020304" pitchFamily="18" charset="0"/>
                <a:cs typeface="Times New Roman" panose="02020603050405020304" pitchFamily="18" charset="0"/>
              </a:rPr>
              <a:t>location</a:t>
            </a:r>
            <a:r>
              <a:rPr lang="en-US" sz="2000" dirty="0">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r>
              <a:rPr lang="en-US" sz="2400" b="1" i="1" dirty="0">
                <a:latin typeface="Times New Roman" panose="02020603050405020304" pitchFamily="18" charset="0"/>
                <a:cs typeface="Times New Roman" panose="02020603050405020304" pitchFamily="18" charset="0"/>
              </a:rPr>
              <a:t>Part-of-Speech Tagging (POS): </a:t>
            </a:r>
          </a:p>
          <a:p>
            <a:pPr lvl="1" algn="just">
              <a:lnSpc>
                <a:spcPct val="150000"/>
              </a:lnSpc>
            </a:pPr>
            <a:r>
              <a:rPr lang="en-US" sz="2000" b="1" i="1" dirty="0">
                <a:latin typeface="Times New Roman" panose="02020603050405020304" pitchFamily="18" charset="0"/>
                <a:cs typeface="Times New Roman" panose="02020603050405020304" pitchFamily="18" charset="0"/>
              </a:rPr>
              <a:t>Assigning grammatical parts of speech to each word in a sentence</a:t>
            </a:r>
            <a:r>
              <a:rPr lang="en-US" sz="2000" dirty="0">
                <a:latin typeface="Times New Roman" panose="02020603050405020304" pitchFamily="18" charset="0"/>
                <a:cs typeface="Times New Roman" panose="02020603050405020304" pitchFamily="18" charset="0"/>
              </a:rPr>
              <a:t>, such as nouns, verbs, adjectives, and adverbs.</a:t>
            </a:r>
          </a:p>
          <a:p>
            <a:pPr lvl="1" algn="just">
              <a:lnSpc>
                <a:spcPct val="150000"/>
              </a:lnSpc>
            </a:pPr>
            <a:r>
              <a:rPr lang="en-US" sz="2000" dirty="0">
                <a:latin typeface="Times New Roman" panose="02020603050405020304" pitchFamily="18" charset="0"/>
                <a:cs typeface="Times New Roman" panose="02020603050405020304" pitchFamily="18" charset="0"/>
              </a:rPr>
              <a:t>For example, in the sentence "</a:t>
            </a:r>
            <a:r>
              <a:rPr lang="en-US" sz="2000" b="1" i="1" dirty="0">
                <a:latin typeface="Times New Roman" panose="02020603050405020304" pitchFamily="18" charset="0"/>
                <a:cs typeface="Times New Roman" panose="02020603050405020304" pitchFamily="18" charset="0"/>
              </a:rPr>
              <a:t>She quickly runs</a:t>
            </a:r>
            <a:r>
              <a:rPr lang="en-US" sz="2000" dirty="0">
                <a:latin typeface="Times New Roman" panose="02020603050405020304" pitchFamily="18" charset="0"/>
                <a:cs typeface="Times New Roman" panose="02020603050405020304" pitchFamily="18" charset="0"/>
              </a:rPr>
              <a:t>," POS tagging would label "She" as a </a:t>
            </a:r>
            <a:r>
              <a:rPr lang="en-US" sz="2000" b="1" i="1" dirty="0">
                <a:latin typeface="Times New Roman" panose="02020603050405020304" pitchFamily="18" charset="0"/>
                <a:cs typeface="Times New Roman" panose="02020603050405020304" pitchFamily="18" charset="0"/>
              </a:rPr>
              <a:t>pronoun</a:t>
            </a:r>
            <a:r>
              <a:rPr lang="en-US" sz="2000" dirty="0">
                <a:latin typeface="Times New Roman" panose="02020603050405020304" pitchFamily="18" charset="0"/>
                <a:cs typeface="Times New Roman" panose="02020603050405020304" pitchFamily="18" charset="0"/>
              </a:rPr>
              <a:t>, "quickly" as an adverb, and "runs" as a </a:t>
            </a:r>
            <a:r>
              <a:rPr lang="en-US" sz="2000" b="1" i="1" dirty="0">
                <a:latin typeface="Times New Roman" panose="02020603050405020304" pitchFamily="18" charset="0"/>
                <a:cs typeface="Times New Roman" panose="02020603050405020304" pitchFamily="18" charset="0"/>
              </a:rPr>
              <a:t>verb.</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274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Sequence tagging (or sequence labeling) refers to a set of Natural Language Processing (NLP) tasks that </a:t>
            </a:r>
            <a:r>
              <a:rPr lang="en-US" sz="2400" b="1" i="1" dirty="0">
                <a:latin typeface="Times New Roman" panose="02020603050405020304" pitchFamily="18" charset="0"/>
                <a:cs typeface="Times New Roman" panose="02020603050405020304" pitchFamily="18" charset="0"/>
              </a:rPr>
              <a:t>assign labels or tags </a:t>
            </a:r>
            <a:r>
              <a:rPr lang="en-US" sz="2400" dirty="0">
                <a:latin typeface="Times New Roman" panose="02020603050405020304" pitchFamily="18" charset="0"/>
                <a:cs typeface="Times New Roman" panose="02020603050405020304" pitchFamily="18" charset="0"/>
              </a:rPr>
              <a:t>to tokens or other units of text. </a:t>
            </a:r>
          </a:p>
          <a:p>
            <a:pPr algn="just">
              <a:lnSpc>
                <a:spcPct val="150000"/>
              </a:lnSpc>
            </a:pPr>
            <a:r>
              <a:rPr lang="en-US" sz="2400" dirty="0">
                <a:latin typeface="Times New Roman" panose="02020603050405020304" pitchFamily="18" charset="0"/>
                <a:cs typeface="Times New Roman" panose="02020603050405020304" pitchFamily="18" charset="0"/>
              </a:rPr>
              <a:t>When the tags are named entities, we are then dealing with named entity recognition (NER). When the tags are parts of speech, this task is called part-of-speech (</a:t>
            </a:r>
            <a:r>
              <a:rPr lang="en-US" sz="2400" dirty="0" err="1">
                <a:latin typeface="Times New Roman" panose="02020603050405020304" pitchFamily="18" charset="0"/>
                <a:cs typeface="Times New Roman" panose="02020603050405020304" pitchFamily="18" charset="0"/>
              </a:rPr>
              <a:t>PoS</a:t>
            </a:r>
            <a:r>
              <a:rPr lang="en-US" sz="2400" dirty="0">
                <a:latin typeface="Times New Roman" panose="02020603050405020304" pitchFamily="18" charset="0"/>
                <a:cs typeface="Times New Roman" panose="02020603050405020304" pitchFamily="18" charset="0"/>
              </a:rPr>
              <a:t>) tagging. </a:t>
            </a:r>
          </a:p>
          <a:p>
            <a:pPr algn="just">
              <a:lnSpc>
                <a:spcPct val="150000"/>
              </a:lnSpc>
            </a:pPr>
            <a:r>
              <a:rPr lang="en-US" sz="2400" dirty="0">
                <a:latin typeface="Times New Roman" panose="02020603050405020304" pitchFamily="18" charset="0"/>
                <a:cs typeface="Times New Roman" panose="02020603050405020304" pitchFamily="18" charset="0"/>
              </a:rPr>
              <a:t>Sequence taggers are trained using </a:t>
            </a:r>
            <a:r>
              <a:rPr lang="en-US" sz="2400" b="1" i="1" dirty="0">
                <a:latin typeface="Times New Roman" panose="02020603050405020304" pitchFamily="18" charset="0"/>
                <a:cs typeface="Times New Roman" panose="02020603050405020304" pitchFamily="18" charset="0"/>
              </a:rPr>
              <a:t>supervised training techniques</a:t>
            </a:r>
            <a:r>
              <a:rPr lang="en-US" sz="2400" dirty="0">
                <a:latin typeface="Times New Roman" panose="02020603050405020304" pitchFamily="18" charset="0"/>
                <a:cs typeface="Times New Roman" panose="02020603050405020304" pitchFamily="18" charset="0"/>
              </a:rPr>
              <a:t>, making them easier to evaluate and compare.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33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Sequence labeling is used for a wide range of </a:t>
            </a:r>
            <a:r>
              <a:rPr lang="en-US" sz="2400" b="1" i="1" dirty="0">
                <a:latin typeface="Times New Roman" panose="02020603050405020304" pitchFamily="18" charset="0"/>
                <a:cs typeface="Times New Roman" panose="02020603050405020304" pitchFamily="18" charset="0"/>
              </a:rPr>
              <a:t>NLP tasks</a:t>
            </a:r>
            <a:r>
              <a:rPr lang="en-US" sz="2400" dirty="0">
                <a:latin typeface="Times New Roman" panose="02020603050405020304" pitchFamily="18" charset="0"/>
                <a:cs typeface="Times New Roman" panose="02020603050405020304" pitchFamily="18" charset="0"/>
              </a:rPr>
              <a:t>, such as:</a:t>
            </a:r>
          </a:p>
          <a:p>
            <a:pPr lvl="1" algn="just">
              <a:lnSpc>
                <a:spcPct val="150000"/>
              </a:lnSpc>
            </a:pPr>
            <a:r>
              <a:rPr lang="en-US" sz="2400" dirty="0">
                <a:latin typeface="Times New Roman" panose="02020603050405020304" pitchFamily="18" charset="0"/>
                <a:cs typeface="Times New Roman" panose="02020603050405020304" pitchFamily="18" charset="0"/>
              </a:rPr>
              <a:t>Part-of-Speech Tagging</a:t>
            </a:r>
          </a:p>
          <a:p>
            <a:pPr lvl="1" algn="just">
              <a:lnSpc>
                <a:spcPct val="150000"/>
              </a:lnSpc>
            </a:pPr>
            <a:r>
              <a:rPr lang="en-US" sz="2400" dirty="0">
                <a:latin typeface="Times New Roman" panose="02020603050405020304" pitchFamily="18" charset="0"/>
                <a:cs typeface="Times New Roman" panose="02020603050405020304" pitchFamily="18" charset="0"/>
              </a:rPr>
              <a:t>Named Entity Recognition</a:t>
            </a:r>
          </a:p>
          <a:p>
            <a:pPr lvl="1" algn="just">
              <a:lnSpc>
                <a:spcPct val="150000"/>
              </a:lnSpc>
            </a:pPr>
            <a:r>
              <a:rPr lang="en-US" sz="2400" dirty="0">
                <a:latin typeface="Times New Roman" panose="02020603050405020304" pitchFamily="18" charset="0"/>
                <a:cs typeface="Times New Roman" panose="02020603050405020304" pitchFamily="18" charset="0"/>
              </a:rPr>
              <a:t>Chunking</a:t>
            </a:r>
          </a:p>
          <a:p>
            <a:pPr lvl="1" algn="just">
              <a:lnSpc>
                <a:spcPct val="150000"/>
              </a:lnSpc>
            </a:pPr>
            <a:r>
              <a:rPr lang="en-US" sz="2400" dirty="0">
                <a:latin typeface="Times New Roman" panose="02020603050405020304" pitchFamily="18" charset="0"/>
                <a:cs typeface="Times New Roman" panose="02020603050405020304" pitchFamily="18" charset="0"/>
              </a:rPr>
              <a:t>Semantic Role Labeling.</a:t>
            </a:r>
          </a:p>
        </p:txBody>
      </p:sp>
    </p:spTree>
    <p:extLst>
      <p:ext uri="{BB962C8B-B14F-4D97-AF65-F5344CB8AC3E}">
        <p14:creationId xmlns:p14="http://schemas.microsoft.com/office/powerpoint/2010/main" val="3616322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0" y="239761"/>
            <a:ext cx="9144000" cy="563562"/>
          </a:xfrm>
        </p:spPr>
        <p:txBody>
          <a:bodyPr/>
          <a:lstStyle/>
          <a:p>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 </a:t>
            </a:r>
            <a:r>
              <a:rPr lang="en-US" sz="2400" dirty="0">
                <a:solidFill>
                  <a:srgbClr val="FF0000"/>
                </a:solidFill>
                <a:latin typeface="Times New Roman" panose="02020603050405020304" pitchFamily="18" charset="0"/>
                <a:ea typeface="+mn-ea"/>
                <a:cs typeface="Times New Roman" panose="02020603050405020304" pitchFamily="18" charset="0"/>
              </a:rPr>
              <a:t>Part-of-Speech Tagging</a:t>
            </a:r>
            <a:br>
              <a:rPr lang="en-US" sz="2800" dirty="0">
                <a:solidFill>
                  <a:srgbClr val="FF0000"/>
                </a:solidFill>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7630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Part-of-Speech Tagging (POS Tagging) is a sequence labeling task.</a:t>
            </a:r>
          </a:p>
          <a:p>
            <a:pPr algn="just">
              <a:lnSpc>
                <a:spcPct val="150000"/>
              </a:lnSpc>
            </a:pPr>
            <a:r>
              <a:rPr lang="en-US" sz="2400" dirty="0">
                <a:latin typeface="Times New Roman" panose="02020603050405020304" pitchFamily="18" charset="0"/>
                <a:cs typeface="Times New Roman" panose="02020603050405020304" pitchFamily="18" charset="0"/>
              </a:rPr>
              <a:t>It is the </a:t>
            </a:r>
            <a:r>
              <a:rPr lang="en-US" sz="2400" b="1" i="1" dirty="0">
                <a:latin typeface="Times New Roman" panose="02020603050405020304" pitchFamily="18" charset="0"/>
                <a:cs typeface="Times New Roman" panose="02020603050405020304" pitchFamily="18" charset="0"/>
              </a:rPr>
              <a:t>process of marking up a word in a text (corpus) </a:t>
            </a:r>
            <a:r>
              <a:rPr lang="en-US" sz="2400" dirty="0">
                <a:latin typeface="Times New Roman" panose="02020603050405020304" pitchFamily="18" charset="0"/>
                <a:cs typeface="Times New Roman" panose="02020603050405020304" pitchFamily="18" charset="0"/>
              </a:rPr>
              <a:t>as corresponding to a particular </a:t>
            </a:r>
            <a:r>
              <a:rPr lang="en-US" sz="2400" b="1" i="1" dirty="0">
                <a:latin typeface="Times New Roman" panose="02020603050405020304" pitchFamily="18" charset="0"/>
                <a:cs typeface="Times New Roman" panose="02020603050405020304" pitchFamily="18" charset="0"/>
              </a:rPr>
              <a:t>part of speech (syntactic tag</a:t>
            </a:r>
            <a:r>
              <a:rPr lang="en-US" sz="2400" dirty="0">
                <a:latin typeface="Times New Roman" panose="02020603050405020304" pitchFamily="18" charset="0"/>
                <a:cs typeface="Times New Roman" panose="02020603050405020304" pitchFamily="18" charset="0"/>
              </a:rPr>
              <a:t>), based on both its definition and its context. </a:t>
            </a:r>
          </a:p>
          <a:p>
            <a:pPr algn="just">
              <a:lnSpc>
                <a:spcPct val="150000"/>
              </a:lnSpc>
            </a:pPr>
            <a:r>
              <a:rPr lang="en-US" sz="2400" dirty="0">
                <a:latin typeface="Times New Roman" panose="02020603050405020304" pitchFamily="18" charset="0"/>
                <a:cs typeface="Times New Roman" panose="02020603050405020304" pitchFamily="18" charset="0"/>
              </a:rPr>
              <a:t>POS Tagging is a </a:t>
            </a:r>
            <a:r>
              <a:rPr lang="en-US" sz="2400" b="1" i="1" dirty="0">
                <a:latin typeface="Times New Roman" panose="02020603050405020304" pitchFamily="18" charset="0"/>
                <a:cs typeface="Times New Roman" panose="02020603050405020304" pitchFamily="18" charset="0"/>
              </a:rPr>
              <a:t>helper task </a:t>
            </a:r>
            <a:r>
              <a:rPr lang="en-US" sz="2400" dirty="0">
                <a:latin typeface="Times New Roman" panose="02020603050405020304" pitchFamily="18" charset="0"/>
                <a:cs typeface="Times New Roman" panose="02020603050405020304" pitchFamily="18" charset="0"/>
              </a:rPr>
              <a:t>for many tasks about NLP: </a:t>
            </a:r>
          </a:p>
          <a:p>
            <a:pPr lvl="1" algn="just">
              <a:lnSpc>
                <a:spcPct val="150000"/>
              </a:lnSpc>
            </a:pPr>
            <a:r>
              <a:rPr lang="en-US" sz="2400" dirty="0">
                <a:latin typeface="Times New Roman" panose="02020603050405020304" pitchFamily="18" charset="0"/>
                <a:cs typeface="Times New Roman" panose="02020603050405020304" pitchFamily="18" charset="0"/>
              </a:rPr>
              <a:t>Word Sense Disambiguation, Dependency Parsing.</a:t>
            </a:r>
          </a:p>
          <a:p>
            <a:pPr algn="just">
              <a:lnSpc>
                <a:spcPct val="150000"/>
              </a:lnSpc>
            </a:pPr>
            <a:r>
              <a:rPr lang="en-US" sz="2400" dirty="0">
                <a:latin typeface="Times New Roman" panose="02020603050405020304" pitchFamily="18" charset="0"/>
                <a:cs typeface="Times New Roman" panose="02020603050405020304" pitchFamily="18" charset="0"/>
              </a:rPr>
              <a:t>POS tagging is the process of labeling the parts of speech (such as nouns, verbs, and adjectives) in a sentence.</a:t>
            </a:r>
          </a:p>
          <a:p>
            <a:pPr algn="just">
              <a:lnSpc>
                <a:spcPct val="150000"/>
              </a:lnSpc>
            </a:pPr>
            <a:r>
              <a:rPr lang="en-US" sz="2000" dirty="0">
                <a:latin typeface="Times New Roman" panose="02020603050405020304" pitchFamily="18" charset="0"/>
                <a:cs typeface="Times New Roman" panose="02020603050405020304" pitchFamily="18" charset="0"/>
              </a:rPr>
              <a:t>In information retrieval, it can help the search engine to </a:t>
            </a:r>
            <a:r>
              <a:rPr lang="en-US" sz="2000" b="1" i="1" dirty="0">
                <a:latin typeface="Times New Roman" panose="02020603050405020304" pitchFamily="18" charset="0"/>
                <a:cs typeface="Times New Roman" panose="02020603050405020304" pitchFamily="18" charset="0"/>
              </a:rPr>
              <a:t>provide more relevant </a:t>
            </a:r>
            <a:r>
              <a:rPr lang="en-US" sz="2000" dirty="0">
                <a:latin typeface="Times New Roman" panose="02020603050405020304" pitchFamily="18" charset="0"/>
                <a:cs typeface="Times New Roman" panose="02020603050405020304" pitchFamily="18" charset="0"/>
              </a:rPr>
              <a:t>and accurate results by distinguishing different parts of speech.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218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304800"/>
            <a:ext cx="7772400" cy="533400"/>
          </a:xfrm>
        </p:spPr>
        <p:txBody>
          <a:bodyPr vert="horz" wrap="square" lIns="91440" tIns="45720" rIns="91440" bIns="45720" anchor="ctr" anchorCtr="0"/>
          <a:lstStyle/>
          <a:p>
            <a:pPr eaLnBrk="1" hangingPunct="1">
              <a:buClrTx/>
              <a:buSzTx/>
              <a:buFontTx/>
            </a:pPr>
            <a:r>
              <a:rPr lang="en-IN" b="1" dirty="0">
                <a:latin typeface="Times New Roman" panose="02020603050405020304" pitchFamily="18" charset="0"/>
                <a:cs typeface="Times New Roman" panose="02020603050405020304" pitchFamily="18" charset="0"/>
              </a:rPr>
              <a:t>Probabilistic Approaches</a:t>
            </a:r>
            <a:endParaRPr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56095" y="990600"/>
            <a:ext cx="8631810"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Probabilistic modeling is a </a:t>
            </a:r>
            <a:r>
              <a:rPr lang="en-US" sz="2000" b="1" i="1" dirty="0">
                <a:solidFill>
                  <a:schemeClr val="tx1"/>
                </a:solidFill>
                <a:latin typeface="Times New Roman" panose="02020603050405020304" pitchFamily="18" charset="0"/>
                <a:cs typeface="Times New Roman" panose="02020603050405020304" pitchFamily="18" charset="0"/>
              </a:rPr>
              <a:t>statistical approach (mathematical model)</a:t>
            </a:r>
            <a:r>
              <a:rPr lang="en-US" sz="2000" dirty="0">
                <a:solidFill>
                  <a:schemeClr val="tx1"/>
                </a:solidFill>
                <a:latin typeface="Times New Roman" panose="02020603050405020304" pitchFamily="18" charset="0"/>
                <a:cs typeface="Times New Roman" panose="02020603050405020304" pitchFamily="18" charset="0"/>
              </a:rPr>
              <a:t> that incorporates the influence of </a:t>
            </a:r>
            <a:r>
              <a:rPr lang="en-US" sz="2000" b="1" i="1" dirty="0">
                <a:solidFill>
                  <a:schemeClr val="tx1"/>
                </a:solidFill>
                <a:latin typeface="Times New Roman" panose="02020603050405020304" pitchFamily="18" charset="0"/>
                <a:cs typeface="Times New Roman" panose="02020603050405020304" pitchFamily="18" charset="0"/>
              </a:rPr>
              <a:t>random events or actions </a:t>
            </a:r>
            <a:r>
              <a:rPr lang="en-US" sz="2000" dirty="0">
                <a:solidFill>
                  <a:schemeClr val="tx1"/>
                </a:solidFill>
                <a:latin typeface="Times New Roman" panose="02020603050405020304" pitchFamily="18" charset="0"/>
                <a:cs typeface="Times New Roman" panose="02020603050405020304" pitchFamily="18" charset="0"/>
              </a:rPr>
              <a:t>to </a:t>
            </a:r>
            <a:r>
              <a:rPr lang="en-US" sz="2000" b="1" i="1" dirty="0">
                <a:solidFill>
                  <a:schemeClr val="tx1"/>
                </a:solidFill>
                <a:latin typeface="Times New Roman" panose="02020603050405020304" pitchFamily="18" charset="0"/>
                <a:cs typeface="Times New Roman" panose="02020603050405020304" pitchFamily="18" charset="0"/>
              </a:rPr>
              <a:t>predict the likelihood of future outcomes</a:t>
            </a:r>
            <a:r>
              <a:rPr lang="en-US" sz="2000" dirty="0">
                <a:solidFill>
                  <a:schemeClr val="tx1"/>
                </a:solidFill>
                <a:latin typeface="Times New Roman" panose="02020603050405020304" pitchFamily="18" charset="0"/>
                <a:cs typeface="Times New Roman" panose="02020603050405020304" pitchFamily="18" charset="0"/>
              </a:rPr>
              <a:t>.</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It is a </a:t>
            </a:r>
            <a:r>
              <a:rPr lang="en-US" sz="2000" b="1" i="1" dirty="0">
                <a:solidFill>
                  <a:schemeClr val="tx1"/>
                </a:solidFill>
                <a:latin typeface="Times New Roman" panose="02020603050405020304" pitchFamily="18" charset="0"/>
                <a:cs typeface="Times New Roman" panose="02020603050405020304" pitchFamily="18" charset="0"/>
              </a:rPr>
              <a:t>quantitative modeling </a:t>
            </a:r>
            <a:r>
              <a:rPr lang="en-US" sz="2000" dirty="0">
                <a:solidFill>
                  <a:schemeClr val="tx1"/>
                </a:solidFill>
                <a:latin typeface="Times New Roman" panose="02020603050405020304" pitchFamily="18" charset="0"/>
                <a:cs typeface="Times New Roman" panose="02020603050405020304" pitchFamily="18" charset="0"/>
              </a:rPr>
              <a:t>technique that anticipates various potential results, potentially extending beyond historical occurrences.</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In these models, the outcomes of certain events are not determined with absolute certainty, but they are associated with </a:t>
            </a:r>
            <a:r>
              <a:rPr lang="en-US" sz="2000" b="1" i="1" dirty="0">
                <a:solidFill>
                  <a:schemeClr val="tx1"/>
                </a:solidFill>
                <a:latin typeface="Times New Roman" panose="02020603050405020304" pitchFamily="18" charset="0"/>
                <a:cs typeface="Times New Roman" panose="02020603050405020304" pitchFamily="18" charset="0"/>
              </a:rPr>
              <a:t>probabilities.</a:t>
            </a:r>
            <a:endParaRPr lang="en-IN" sz="20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505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IN" sz="2400" dirty="0">
                <a:latin typeface="Times New Roman" panose="02020603050405020304" pitchFamily="18" charset="0"/>
                <a:cs typeface="Times New Roman" panose="02020603050405020304" pitchFamily="18" charset="0"/>
              </a:rPr>
              <a:t>Here is an example :</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073B2BC-2A62-BDB2-8047-EB75CC1CD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47800"/>
            <a:ext cx="7543800" cy="4984124"/>
          </a:xfrm>
          <a:prstGeom prst="rect">
            <a:avLst/>
          </a:prstGeom>
        </p:spPr>
      </p:pic>
    </p:spTree>
    <p:extLst>
      <p:ext uri="{BB962C8B-B14F-4D97-AF65-F5344CB8AC3E}">
        <p14:creationId xmlns:p14="http://schemas.microsoft.com/office/powerpoint/2010/main" val="2754368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gn="just">
              <a:lnSpc>
                <a:spcPct val="150000"/>
              </a:lnSpc>
              <a:buNone/>
            </a:pPr>
            <a:r>
              <a:rPr lang="en-US" sz="2400" dirty="0">
                <a:solidFill>
                  <a:srgbClr val="FF0000"/>
                </a:solidFill>
                <a:latin typeface="Times New Roman" panose="02020603050405020304" pitchFamily="18" charset="0"/>
                <a:cs typeface="Times New Roman" panose="02020603050405020304" pitchFamily="18" charset="0"/>
              </a:rPr>
              <a:t>Named Entity Recognition</a:t>
            </a:r>
          </a:p>
          <a:p>
            <a:pPr algn="just">
              <a:lnSpc>
                <a:spcPct val="150000"/>
              </a:lnSpc>
            </a:pPr>
            <a:r>
              <a:rPr lang="en-US" sz="2400" dirty="0">
                <a:latin typeface="Times New Roman" panose="02020603050405020304" pitchFamily="18" charset="0"/>
                <a:cs typeface="Times New Roman" panose="02020603050405020304" pitchFamily="18" charset="0"/>
              </a:rPr>
              <a:t>Named entity recognition (NER) is the task of </a:t>
            </a:r>
            <a:r>
              <a:rPr lang="en-US" sz="2400" b="1" i="1" dirty="0">
                <a:latin typeface="Times New Roman" panose="02020603050405020304" pitchFamily="18" charset="0"/>
                <a:cs typeface="Times New Roman" panose="02020603050405020304" pitchFamily="18" charset="0"/>
              </a:rPr>
              <a:t>identifying and classifying named entities </a:t>
            </a:r>
            <a:r>
              <a:rPr lang="en-US" sz="2400" dirty="0">
                <a:latin typeface="Times New Roman" panose="02020603050405020304" pitchFamily="18" charset="0"/>
                <a:cs typeface="Times New Roman" panose="02020603050405020304" pitchFamily="18" charset="0"/>
              </a:rPr>
              <a:t>(such as people, organizations, and locations) in text. </a:t>
            </a:r>
          </a:p>
          <a:p>
            <a:pPr algn="just">
              <a:lnSpc>
                <a:spcPct val="150000"/>
              </a:lnSpc>
            </a:pPr>
            <a:r>
              <a:rPr lang="en-US" sz="2400" dirty="0">
                <a:latin typeface="Times New Roman" panose="02020603050405020304" pitchFamily="18" charset="0"/>
                <a:cs typeface="Times New Roman" panose="02020603050405020304" pitchFamily="18" charset="0"/>
              </a:rPr>
              <a:t>As POS tagging, it can be used to </a:t>
            </a:r>
            <a:r>
              <a:rPr lang="en-US" sz="2400" b="1" i="1" dirty="0">
                <a:latin typeface="Times New Roman" panose="02020603050405020304" pitchFamily="18" charset="0"/>
                <a:cs typeface="Times New Roman" panose="02020603050405020304" pitchFamily="18" charset="0"/>
              </a:rPr>
              <a:t>extract information from a large corpus of texts</a:t>
            </a:r>
            <a:r>
              <a:rPr lang="en-US" sz="2400" dirty="0">
                <a:latin typeface="Times New Roman" panose="02020603050405020304" pitchFamily="18" charset="0"/>
                <a:cs typeface="Times New Roman" panose="02020603050405020304" pitchFamily="18" charset="0"/>
              </a:rPr>
              <a:t> and help identify more quickly what is wanted.</a:t>
            </a: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2EE760-8F25-C500-2956-52FC3DCCC099}"/>
              </a:ext>
            </a:extLst>
          </p:cNvPr>
          <p:cNvPicPr>
            <a:picLocks noChangeAspect="1"/>
          </p:cNvPicPr>
          <p:nvPr/>
        </p:nvPicPr>
        <p:blipFill>
          <a:blip r:embed="rId2"/>
          <a:stretch>
            <a:fillRect/>
          </a:stretch>
        </p:blipFill>
        <p:spPr>
          <a:xfrm>
            <a:off x="1981200" y="4329593"/>
            <a:ext cx="7353937" cy="2507197"/>
          </a:xfrm>
          <a:prstGeom prst="rect">
            <a:avLst/>
          </a:prstGeom>
        </p:spPr>
      </p:pic>
    </p:spTree>
    <p:extLst>
      <p:ext uri="{BB962C8B-B14F-4D97-AF65-F5344CB8AC3E}">
        <p14:creationId xmlns:p14="http://schemas.microsoft.com/office/powerpoint/2010/main" val="3144737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NER can be used for </a:t>
            </a:r>
            <a:r>
              <a:rPr lang="en-US" sz="2400" b="1" i="1" dirty="0">
                <a:latin typeface="Times New Roman" panose="02020603050405020304" pitchFamily="18" charset="0"/>
                <a:cs typeface="Times New Roman" panose="02020603050405020304" pitchFamily="18" charset="0"/>
              </a:rPr>
              <a:t>customer services, medical purposes, document categorization.</a:t>
            </a:r>
          </a:p>
          <a:p>
            <a:pPr algn="just">
              <a:lnSpc>
                <a:spcPct val="150000"/>
              </a:lnSpc>
            </a:pPr>
            <a:r>
              <a:rPr lang="en-US" sz="2400" dirty="0">
                <a:latin typeface="Times New Roman" panose="02020603050405020304" pitchFamily="18" charset="0"/>
                <a:cs typeface="Times New Roman" panose="02020603050405020304" pitchFamily="18" charset="0"/>
              </a:rPr>
              <a:t>For example, </a:t>
            </a:r>
            <a:r>
              <a:rPr lang="en-US" sz="2400" b="1" i="1" dirty="0">
                <a:latin typeface="Times New Roman" panose="02020603050405020304" pitchFamily="18" charset="0"/>
                <a:cs typeface="Times New Roman" panose="02020603050405020304" pitchFamily="18" charset="0"/>
              </a:rPr>
              <a:t>extracting aspects from customer reviews</a:t>
            </a:r>
            <a:r>
              <a:rPr lang="en-US" sz="2400" dirty="0">
                <a:latin typeface="Times New Roman" panose="02020603050405020304" pitchFamily="18" charset="0"/>
                <a:cs typeface="Times New Roman" panose="02020603050405020304" pitchFamily="18" charset="0"/>
              </a:rPr>
              <a:t> with NER helps identification of semantics. Or extracting medical diseases and drugs from a text helps identification of treatment.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0348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9352"/>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 </a:t>
            </a:r>
            <a:r>
              <a:rPr lang="en-US" sz="2800" dirty="0">
                <a:solidFill>
                  <a:srgbClr val="FF0000"/>
                </a:solidFill>
                <a:latin typeface="Times New Roman" panose="02020603050405020304" pitchFamily="18" charset="0"/>
                <a:cs typeface="Times New Roman" panose="02020603050405020304" pitchFamily="18" charset="0"/>
              </a:rPr>
              <a:t>Chunking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524210"/>
            <a:ext cx="8686800" cy="6091360"/>
          </a:xfrm>
        </p:spPr>
        <p:txBody>
          <a:bodyPr/>
          <a:lstStyle/>
          <a:p>
            <a:pPr marL="0" indent="0" algn="just">
              <a:lnSpc>
                <a:spcPct val="150000"/>
              </a:lnSpc>
              <a:buNone/>
            </a:pPr>
            <a:r>
              <a:rPr lang="en-US" sz="2000" dirty="0">
                <a:solidFill>
                  <a:srgbClr val="FF0000"/>
                </a:solidFill>
                <a:latin typeface="Times New Roman" panose="02020603050405020304" pitchFamily="18" charset="0"/>
                <a:cs typeface="Times New Roman" panose="02020603050405020304" pitchFamily="18" charset="0"/>
              </a:rPr>
              <a:t>Chunking</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Chunking is a task of sequence labeling that involves </a:t>
            </a:r>
            <a:r>
              <a:rPr lang="en-US" sz="2000" b="1" i="1" dirty="0">
                <a:latin typeface="Times New Roman" panose="02020603050405020304" pitchFamily="18" charset="0"/>
                <a:cs typeface="Times New Roman" panose="02020603050405020304" pitchFamily="18" charset="0"/>
              </a:rPr>
              <a:t>dividing a sequence of words </a:t>
            </a:r>
            <a:r>
              <a:rPr lang="en-US" sz="2000" dirty="0">
                <a:latin typeface="Times New Roman" panose="02020603050405020304" pitchFamily="18" charset="0"/>
                <a:cs typeface="Times New Roman" panose="02020603050405020304" pitchFamily="18" charset="0"/>
              </a:rPr>
              <a:t>into </a:t>
            </a:r>
            <a:r>
              <a:rPr lang="en-US" sz="2000" b="1" i="1" dirty="0">
                <a:latin typeface="Times New Roman" panose="02020603050405020304" pitchFamily="18" charset="0"/>
                <a:cs typeface="Times New Roman" panose="02020603050405020304" pitchFamily="18" charset="0"/>
              </a:rPr>
              <a:t>chunks or non-overlapping sub-sequences</a:t>
            </a:r>
            <a:r>
              <a:rPr lang="en-US" sz="2000" dirty="0">
                <a:latin typeface="Times New Roman" panose="02020603050405020304" pitchFamily="18" charset="0"/>
                <a:cs typeface="Times New Roman" panose="02020603050405020304" pitchFamily="18" charset="0"/>
              </a:rPr>
              <a:t>. </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These chunks are typically </a:t>
            </a:r>
            <a:r>
              <a:rPr lang="en-US" sz="2000" b="1" i="1" dirty="0">
                <a:latin typeface="Times New Roman" panose="02020603050405020304" pitchFamily="18" charset="0"/>
                <a:cs typeface="Times New Roman" panose="02020603050405020304" pitchFamily="18" charset="0"/>
              </a:rPr>
              <a:t>tagged with a label </a:t>
            </a:r>
            <a:r>
              <a:rPr lang="en-US" sz="2000" dirty="0">
                <a:latin typeface="Times New Roman" panose="02020603050405020304" pitchFamily="18" charset="0"/>
                <a:cs typeface="Times New Roman" panose="02020603050405020304" pitchFamily="18" charset="0"/>
              </a:rPr>
              <a:t>that indicates their type or role in the sequence.</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Chunking typically focuses on </a:t>
            </a:r>
            <a:r>
              <a:rPr lang="en-US" sz="2000" b="1" i="1" dirty="0">
                <a:latin typeface="Times New Roman" panose="02020603050405020304" pitchFamily="18" charset="0"/>
                <a:cs typeface="Times New Roman" panose="02020603050405020304" pitchFamily="18" charset="0"/>
              </a:rPr>
              <a:t>identifying noun phrases, verb phrases, and other meaningful constituents</a:t>
            </a:r>
            <a:r>
              <a:rPr lang="en-US" sz="2000" dirty="0">
                <a:latin typeface="Times New Roman" panose="02020603050405020304" pitchFamily="18" charset="0"/>
                <a:cs typeface="Times New Roman" panose="02020603050405020304" pitchFamily="18" charset="0"/>
              </a:rPr>
              <a:t> in a sentence, rather than </a:t>
            </a:r>
            <a:r>
              <a:rPr lang="en-US" sz="2000" b="1" i="1" dirty="0">
                <a:latin typeface="Times New Roman" panose="02020603050405020304" pitchFamily="18" charset="0"/>
                <a:cs typeface="Times New Roman" panose="02020603050405020304" pitchFamily="18" charset="0"/>
              </a:rPr>
              <a:t>individual words.</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Suppose we have the following sentence: “The quick brown fox jumps over the lazy dog.”</a:t>
            </a:r>
          </a:p>
          <a:p>
            <a:pPr marL="0" indent="0" algn="just">
              <a:lnSpc>
                <a:spcPct val="150000"/>
              </a:lnSpc>
              <a:spcBef>
                <a:spcPts val="0"/>
              </a:spcBef>
              <a:buNone/>
            </a:pPr>
            <a:r>
              <a:rPr lang="en-US" sz="2000" b="1" i="1" dirty="0">
                <a:latin typeface="Times New Roman" panose="02020603050405020304" pitchFamily="18" charset="0"/>
                <a:cs typeface="Times New Roman" panose="02020603050405020304" pitchFamily="18" charset="0"/>
              </a:rPr>
              <a:t>Using chunking, </a:t>
            </a:r>
            <a:r>
              <a:rPr lang="en-US" sz="2000" dirty="0">
                <a:latin typeface="Times New Roman" panose="02020603050405020304" pitchFamily="18" charset="0"/>
                <a:cs typeface="Times New Roman" panose="02020603050405020304" pitchFamily="18" charset="0"/>
              </a:rPr>
              <a:t>we might divide the sentence into the following </a:t>
            </a:r>
            <a:r>
              <a:rPr lang="en-US" sz="2000" b="1" i="1" dirty="0">
                <a:latin typeface="Times New Roman" panose="02020603050405020304" pitchFamily="18" charset="0"/>
                <a:cs typeface="Times New Roman" panose="02020603050405020304" pitchFamily="18" charset="0"/>
              </a:rPr>
              <a:t>chunks: </a:t>
            </a:r>
            <a:r>
              <a:rPr lang="en-US" sz="2000" dirty="0">
                <a:latin typeface="Times New Roman" panose="02020603050405020304" pitchFamily="18" charset="0"/>
                <a:cs typeface="Times New Roman" panose="02020603050405020304" pitchFamily="18" charset="0"/>
              </a:rPr>
              <a:t>“The quick brown fox” (noun phrase)</a:t>
            </a:r>
          </a:p>
          <a:p>
            <a:pPr marL="0" indent="0" algn="just">
              <a:lnSpc>
                <a:spcPct val="150000"/>
              </a:lnSpc>
              <a:spcBef>
                <a:spcPts val="0"/>
              </a:spcBef>
              <a:buNone/>
            </a:pPr>
            <a:r>
              <a:rPr lang="en-US" sz="2000" dirty="0">
                <a:latin typeface="Times New Roman" panose="02020603050405020304" pitchFamily="18" charset="0"/>
                <a:cs typeface="Times New Roman" panose="02020603050405020304" pitchFamily="18" charset="0"/>
              </a:rPr>
              <a:t>“jumps” (verb phrase) “over the lazy dog” (noun phrase)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450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9352"/>
            <a:ext cx="8229600" cy="563562"/>
          </a:xfrm>
        </p:spPr>
        <p:txBody>
          <a:bodyPr/>
          <a:lstStyle/>
          <a:p>
            <a:r>
              <a:rPr lang="en-IN" sz="2800" b="1" dirty="0">
                <a:latin typeface="Times New Roman" panose="02020603050405020304" pitchFamily="18" charset="0"/>
                <a:cs typeface="Times New Roman" panose="02020603050405020304" pitchFamily="18" charset="0"/>
              </a:rPr>
              <a:t>Main task of 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524210"/>
            <a:ext cx="8686800" cy="6091360"/>
          </a:xfrm>
        </p:spPr>
        <p:txBody>
          <a:bodyPr/>
          <a:lstStyle/>
          <a:p>
            <a:pPr marL="0" indent="0" algn="just">
              <a:lnSpc>
                <a:spcPct val="150000"/>
              </a:lnSpc>
              <a:buNone/>
            </a:pPr>
            <a:r>
              <a:rPr lang="en-US" sz="2400" dirty="0">
                <a:solidFill>
                  <a:srgbClr val="FF0000"/>
                </a:solidFill>
                <a:latin typeface="Times New Roman" panose="02020603050405020304" pitchFamily="18" charset="0"/>
                <a:cs typeface="Times New Roman" panose="02020603050405020304" pitchFamily="18" charset="0"/>
              </a:rPr>
              <a:t>Chunking</a:t>
            </a:r>
          </a:p>
          <a:p>
            <a:pPr algn="just">
              <a:lnSpc>
                <a:spcPct val="150000"/>
              </a:lnSpc>
              <a:spcBef>
                <a:spcPts val="0"/>
              </a:spcBef>
            </a:pPr>
            <a:r>
              <a:rPr lang="en-US" sz="2400" dirty="0">
                <a:latin typeface="Times New Roman" panose="02020603050405020304" pitchFamily="18" charset="0"/>
                <a:cs typeface="Times New Roman" panose="02020603050405020304" pitchFamily="18" charset="0"/>
              </a:rPr>
              <a:t>So, in a chunking task, the goal is to group words together into meaningful phrases or chunks, and each chunk is typically labeled with its grammatical role in the sentence, like NP or VP. </a:t>
            </a:r>
          </a:p>
          <a:p>
            <a:pPr algn="just">
              <a:lnSpc>
                <a:spcPct val="150000"/>
              </a:lnSpc>
              <a:spcBef>
                <a:spcPts val="0"/>
              </a:spcBef>
            </a:pPr>
            <a:r>
              <a:rPr lang="en-US" sz="2400" dirty="0">
                <a:latin typeface="Times New Roman" panose="02020603050405020304" pitchFamily="18" charset="0"/>
                <a:cs typeface="Times New Roman" panose="02020603050405020304" pitchFamily="18" charset="0"/>
              </a:rPr>
              <a:t>This can be a helpful intermediate step in various NLP tasks, such as parsing and information extraction.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3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39352"/>
            <a:ext cx="8229600" cy="563562"/>
          </a:xfrm>
        </p:spPr>
        <p:txBody>
          <a:bodyPr/>
          <a:lstStyle/>
          <a:p>
            <a:r>
              <a:rPr lang="en-IN" sz="2800" b="1" dirty="0">
                <a:latin typeface="Times New Roman" panose="02020603050405020304" pitchFamily="18" charset="0"/>
                <a:cs typeface="Times New Roman" panose="02020603050405020304" pitchFamily="18" charset="0"/>
              </a:rPr>
              <a:t>Sequence </a:t>
            </a:r>
            <a:r>
              <a:rPr lang="en-IN" sz="2800" b="1" dirty="0" err="1">
                <a:latin typeface="Times New Roman" panose="02020603050405020304" pitchFamily="18" charset="0"/>
                <a:cs typeface="Times New Roman" panose="02020603050405020304" pitchFamily="18" charset="0"/>
              </a:rPr>
              <a:t>Labeling</a:t>
            </a:r>
            <a:r>
              <a:rPr lang="en-IN" sz="2800" b="1" dirty="0">
                <a:latin typeface="Times New Roman" panose="02020603050405020304" pitchFamily="18" charset="0"/>
                <a:cs typeface="Times New Roman" panose="02020603050405020304" pitchFamily="18" charset="0"/>
              </a:rPr>
              <a:t> Models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09136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Sequence labeling can be done with various methods.</a:t>
            </a:r>
          </a:p>
          <a:p>
            <a:pPr algn="just">
              <a:lnSpc>
                <a:spcPct val="150000"/>
              </a:lnSpc>
            </a:pPr>
            <a:r>
              <a:rPr lang="en-US" sz="2400" dirty="0">
                <a:latin typeface="Times New Roman" panose="02020603050405020304" pitchFamily="18" charset="0"/>
                <a:cs typeface="Times New Roman" panose="02020603050405020304" pitchFamily="18" charset="0"/>
              </a:rPr>
              <a:t>While traditional models are based on corpus statistics (Hidden Markov Models, Maximum Entropy Markov Models, Conditional Random Field, etc.), recent models are based on neural networks (Recurrent Neural Networks, Long Short-Term Memory, BERT, etc.).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254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Problems - Similarity Measures</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2775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28600"/>
            <a:ext cx="8229600" cy="444008"/>
          </a:xfrm>
        </p:spPr>
        <p:txBody>
          <a:bodyPr/>
          <a:lstStyle/>
          <a:p>
            <a:r>
              <a:rPr lang="en-IN" sz="2800" b="1" dirty="0">
                <a:latin typeface="Times New Roman" panose="02020603050405020304" pitchFamily="18" charset="0"/>
                <a:cs typeface="Times New Roman" panose="02020603050405020304" pitchFamily="18" charset="0"/>
              </a:rPr>
              <a:t>Problems - Similarity Measures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14300" y="906085"/>
            <a:ext cx="8915400" cy="5933846"/>
          </a:xfrm>
        </p:spPr>
        <p:txBody>
          <a:bodyPr/>
          <a:lstStyle/>
          <a:p>
            <a:pPr algn="just">
              <a:lnSpc>
                <a:spcPct val="200000"/>
              </a:lnSpc>
            </a:pPr>
            <a:r>
              <a:rPr lang="en-US" sz="2400" dirty="0">
                <a:latin typeface="Times New Roman" panose="02020603050405020304" pitchFamily="18" charset="0"/>
                <a:cs typeface="Times New Roman" panose="02020603050405020304" pitchFamily="18" charset="0"/>
              </a:rPr>
              <a:t>The NLP model uses a similarity measure to calculate the similarity between the input keywords and the words in the corpus. </a:t>
            </a:r>
          </a:p>
          <a:p>
            <a:pPr algn="just">
              <a:lnSpc>
                <a:spcPct val="200000"/>
              </a:lnSpc>
            </a:pPr>
            <a:r>
              <a:rPr lang="en-US" sz="2400" dirty="0">
                <a:latin typeface="Times New Roman" panose="02020603050405020304" pitchFamily="18" charset="0"/>
                <a:cs typeface="Times New Roman" panose="02020603050405020304" pitchFamily="18" charset="0"/>
              </a:rPr>
              <a:t>If there is a match, it extracts information from the corpus.</a:t>
            </a:r>
          </a:p>
          <a:p>
            <a:pPr algn="just">
              <a:lnSpc>
                <a:spcPct val="200000"/>
              </a:lnSpc>
            </a:pPr>
            <a:r>
              <a:rPr lang="en-US" sz="2400" dirty="0">
                <a:latin typeface="Times New Roman" panose="02020603050405020304" pitchFamily="18" charset="0"/>
                <a:cs typeface="Times New Roman" panose="02020603050405020304" pitchFamily="18" charset="0"/>
              </a:rPr>
              <a:t>Some </a:t>
            </a:r>
            <a:r>
              <a:rPr lang="en-US" sz="2400" b="1" i="1" dirty="0">
                <a:latin typeface="Times New Roman" panose="02020603050405020304" pitchFamily="18" charset="0"/>
                <a:cs typeface="Times New Roman" panose="02020603050405020304" pitchFamily="18" charset="0"/>
              </a:rPr>
              <a:t>examples</a:t>
            </a:r>
            <a:r>
              <a:rPr lang="en-US" sz="2400" dirty="0">
                <a:latin typeface="Times New Roman" panose="02020603050405020304" pitchFamily="18" charset="0"/>
                <a:cs typeface="Times New Roman" panose="02020603050405020304" pitchFamily="18" charset="0"/>
              </a:rPr>
              <a:t> of lexical similarity metrics are </a:t>
            </a:r>
            <a:r>
              <a:rPr lang="en-IN" sz="2400" dirty="0">
                <a:latin typeface="Times New Roman" panose="02020603050405020304" pitchFamily="18" charset="0"/>
                <a:cs typeface="Times New Roman" panose="02020603050405020304" pitchFamily="18" charset="0"/>
              </a:rPr>
              <a:t>Euclidean</a:t>
            </a:r>
            <a:r>
              <a:rPr lang="en-US" sz="2400" dirty="0">
                <a:latin typeface="Times New Roman" panose="02020603050405020304" pitchFamily="18" charset="0"/>
                <a:cs typeface="Times New Roman" panose="02020603050405020304" pitchFamily="18" charset="0"/>
              </a:rPr>
              <a:t> distance, Jaccard index, and cosine similarity. </a:t>
            </a:r>
          </a:p>
        </p:txBody>
      </p:sp>
    </p:spTree>
    <p:extLst>
      <p:ext uri="{BB962C8B-B14F-4D97-AF65-F5344CB8AC3E}">
        <p14:creationId xmlns:p14="http://schemas.microsoft.com/office/powerpoint/2010/main" val="2194362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8069"/>
            <a:ext cx="8229600" cy="444008"/>
          </a:xfrm>
        </p:spPr>
        <p:txBody>
          <a:bodyPr/>
          <a:lstStyle/>
          <a:p>
            <a:r>
              <a:rPr lang="en-IN" sz="2800" b="1" dirty="0">
                <a:latin typeface="Times New Roman" panose="02020603050405020304" pitchFamily="18" charset="0"/>
                <a:cs typeface="Times New Roman" panose="02020603050405020304" pitchFamily="18" charset="0"/>
              </a:rPr>
              <a:t>Problems - Similarity Measures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62077"/>
            <a:ext cx="8915400" cy="5933846"/>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Text similarity used to </a:t>
            </a:r>
            <a:r>
              <a:rPr lang="en-US" sz="2000" b="1" i="1" dirty="0">
                <a:latin typeface="Times New Roman" panose="02020603050405020304" pitchFamily="18" charset="0"/>
                <a:cs typeface="Times New Roman" panose="02020603050405020304" pitchFamily="18" charset="0"/>
              </a:rPr>
              <a:t>compare and analyze different texts based on their content, structure, and meaning.</a:t>
            </a:r>
          </a:p>
          <a:p>
            <a:pPr algn="just">
              <a:lnSpc>
                <a:spcPct val="150000"/>
              </a:lnSpc>
            </a:pPr>
            <a:r>
              <a:rPr lang="en-US" sz="2000" b="1" i="1" dirty="0">
                <a:latin typeface="Times New Roman" panose="02020603050405020304" pitchFamily="18" charset="0"/>
                <a:cs typeface="Times New Roman" panose="02020603050405020304" pitchFamily="18" charset="0"/>
              </a:rPr>
              <a:t>Text similarity metrics </a:t>
            </a:r>
            <a:r>
              <a:rPr lang="en-US" sz="2000" dirty="0">
                <a:latin typeface="Times New Roman" panose="02020603050405020304" pitchFamily="18" charset="0"/>
                <a:cs typeface="Times New Roman" panose="02020603050405020304" pitchFamily="18" charset="0"/>
              </a:rPr>
              <a:t>can be broadly classified into </a:t>
            </a:r>
            <a:r>
              <a:rPr lang="en-US" sz="2000" b="1" i="1" dirty="0">
                <a:latin typeface="Times New Roman" panose="02020603050405020304" pitchFamily="18" charset="0"/>
                <a:cs typeface="Times New Roman" panose="02020603050405020304" pitchFamily="18" charset="0"/>
              </a:rPr>
              <a:t>two categories</a:t>
            </a: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lexical and semantic.</a:t>
            </a:r>
            <a:r>
              <a:rPr lang="en-US" sz="2000" dirty="0">
                <a:latin typeface="Times New Roman" panose="02020603050405020304" pitchFamily="18" charset="0"/>
                <a:cs typeface="Times New Roman" panose="02020603050405020304" pitchFamily="18" charset="0"/>
              </a:rPr>
              <a:t> </a:t>
            </a:r>
          </a:p>
          <a:p>
            <a:pPr algn="just">
              <a:lnSpc>
                <a:spcPct val="150000"/>
              </a:lnSpc>
            </a:pPr>
            <a:r>
              <a:rPr lang="en-US" sz="2000" b="1" i="1" dirty="0">
                <a:latin typeface="Times New Roman" panose="02020603050405020304" pitchFamily="18" charset="0"/>
                <a:cs typeface="Times New Roman" panose="02020603050405020304" pitchFamily="18" charset="0"/>
              </a:rPr>
              <a:t>Lexical similarity </a:t>
            </a:r>
            <a:r>
              <a:rPr lang="en-US" sz="2000" dirty="0">
                <a:latin typeface="Times New Roman" panose="02020603050405020304" pitchFamily="18" charset="0"/>
                <a:cs typeface="Times New Roman" panose="02020603050405020304" pitchFamily="18" charset="0"/>
              </a:rPr>
              <a:t>measures the degree of overlap or similarity between two texts based on their </a:t>
            </a:r>
            <a:r>
              <a:rPr lang="en-US" sz="2000" b="1" i="1" dirty="0">
                <a:latin typeface="Times New Roman" panose="02020603050405020304" pitchFamily="18" charset="0"/>
                <a:cs typeface="Times New Roman" panose="02020603050405020304" pitchFamily="18" charset="0"/>
              </a:rPr>
              <a:t>words, characters, or n-grams. </a:t>
            </a:r>
          </a:p>
          <a:p>
            <a:pPr algn="just">
              <a:lnSpc>
                <a:spcPct val="150000"/>
              </a:lnSpc>
            </a:pPr>
            <a:r>
              <a:rPr lang="en-US" sz="2000" b="1" i="1" dirty="0">
                <a:latin typeface="Times New Roman" panose="02020603050405020304" pitchFamily="18" charset="0"/>
                <a:cs typeface="Times New Roman" panose="02020603050405020304" pitchFamily="18" charset="0"/>
              </a:rPr>
              <a:t>Semantic similarity</a:t>
            </a:r>
            <a:r>
              <a:rPr lang="en-US" sz="2000" dirty="0">
                <a:latin typeface="Times New Roman" panose="02020603050405020304" pitchFamily="18" charset="0"/>
                <a:cs typeface="Times New Roman" panose="02020603050405020304" pitchFamily="18" charset="0"/>
              </a:rPr>
              <a:t> measures the degree of similarity between two texts based on their </a:t>
            </a:r>
            <a:r>
              <a:rPr lang="en-US" sz="2000" b="1" i="1" dirty="0">
                <a:latin typeface="Times New Roman" panose="02020603050405020304" pitchFamily="18" charset="0"/>
                <a:cs typeface="Times New Roman" panose="02020603050405020304" pitchFamily="18" charset="0"/>
              </a:rPr>
              <a:t>meaning, context, or concepts.</a:t>
            </a:r>
          </a:p>
          <a:p>
            <a:pPr algn="just">
              <a:lnSpc>
                <a:spcPct val="150000"/>
              </a:lnSpc>
            </a:pPr>
            <a:r>
              <a:rPr lang="en-US" sz="2000" dirty="0">
                <a:latin typeface="Times New Roman" panose="02020603050405020304" pitchFamily="18" charset="0"/>
                <a:cs typeface="Times New Roman" panose="02020603050405020304" pitchFamily="18" charset="0"/>
              </a:rPr>
              <a:t>Some </a:t>
            </a:r>
            <a:r>
              <a:rPr lang="en-US" sz="2000" b="1" i="1" dirty="0">
                <a:latin typeface="Times New Roman" panose="02020603050405020304" pitchFamily="18" charset="0"/>
                <a:cs typeface="Times New Roman" panose="02020603050405020304" pitchFamily="18" charset="0"/>
              </a:rPr>
              <a:t>examples</a:t>
            </a:r>
            <a:r>
              <a:rPr lang="en-US" sz="2000" dirty="0">
                <a:latin typeface="Times New Roman" panose="02020603050405020304" pitchFamily="18" charset="0"/>
                <a:cs typeface="Times New Roman" panose="02020603050405020304" pitchFamily="18" charset="0"/>
              </a:rPr>
              <a:t> of lexical similarity metrics are </a:t>
            </a:r>
            <a:r>
              <a:rPr lang="en-IN" sz="2000" dirty="0">
                <a:latin typeface="Times New Roman" panose="02020603050405020304" pitchFamily="18" charset="0"/>
                <a:cs typeface="Times New Roman" panose="02020603050405020304" pitchFamily="18" charset="0"/>
              </a:rPr>
              <a:t>Euclidean</a:t>
            </a:r>
            <a:r>
              <a:rPr lang="en-US" sz="2000" dirty="0">
                <a:latin typeface="Times New Roman" panose="02020603050405020304" pitchFamily="18" charset="0"/>
                <a:cs typeface="Times New Roman" panose="02020603050405020304" pitchFamily="18" charset="0"/>
              </a:rPr>
              <a:t> distance, Jaccard index, and cosine similarity. </a:t>
            </a:r>
          </a:p>
          <a:p>
            <a:pPr algn="just">
              <a:lnSpc>
                <a:spcPct val="150000"/>
              </a:lnSpc>
            </a:pPr>
            <a:r>
              <a:rPr lang="en-US" sz="2000" dirty="0">
                <a:latin typeface="Times New Roman" panose="02020603050405020304" pitchFamily="18" charset="0"/>
                <a:cs typeface="Times New Roman" panose="02020603050405020304" pitchFamily="18" charset="0"/>
              </a:rPr>
              <a:t>Some </a:t>
            </a:r>
            <a:r>
              <a:rPr lang="en-US" sz="2000" b="1" i="1" dirty="0">
                <a:latin typeface="Times New Roman" panose="02020603050405020304" pitchFamily="18" charset="0"/>
                <a:cs typeface="Times New Roman" panose="02020603050405020304" pitchFamily="18" charset="0"/>
              </a:rPr>
              <a:t>examples</a:t>
            </a:r>
            <a:r>
              <a:rPr lang="en-US" sz="2000" dirty="0">
                <a:latin typeface="Times New Roman" panose="02020603050405020304" pitchFamily="18" charset="0"/>
                <a:cs typeface="Times New Roman" panose="02020603050405020304" pitchFamily="18" charset="0"/>
              </a:rPr>
              <a:t> of semantic similarity metrics are WordNet, word embeddings, and transformer models.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004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8069"/>
            <a:ext cx="8229600" cy="444008"/>
          </a:xfrm>
        </p:spPr>
        <p:txBody>
          <a:bodyPr/>
          <a:lstStyle/>
          <a:p>
            <a:r>
              <a:rPr lang="en-IN" sz="2800" b="1" dirty="0">
                <a:latin typeface="Times New Roman" panose="02020603050405020304" pitchFamily="18" charset="0"/>
                <a:cs typeface="Times New Roman" panose="02020603050405020304" pitchFamily="18" charset="0"/>
              </a:rPr>
              <a:t>Problems - Similarity Measures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62077"/>
            <a:ext cx="8915400" cy="5933846"/>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Text similarity metrics can be used for various NLP tasks, such as text summarization, plagiarism detection, document clustering, sentiment analysis, and question answering.</a:t>
            </a:r>
          </a:p>
          <a:p>
            <a:pPr algn="just">
              <a:lnSpc>
                <a:spcPct val="150000"/>
              </a:lnSpc>
            </a:pPr>
            <a:r>
              <a:rPr lang="en-US" sz="2000" dirty="0">
                <a:latin typeface="Times New Roman" panose="02020603050405020304" pitchFamily="18" charset="0"/>
                <a:cs typeface="Times New Roman" panose="02020603050405020304" pitchFamily="18" charset="0"/>
              </a:rPr>
              <a:t>For each task, you need to select a text similarity metric that matches the level and type of similarity you want to capture. </a:t>
            </a:r>
          </a:p>
          <a:p>
            <a:pPr algn="just">
              <a:lnSpc>
                <a:spcPct val="150000"/>
              </a:lnSpc>
            </a:pPr>
            <a:r>
              <a:rPr lang="en-US" sz="2000" dirty="0">
                <a:latin typeface="Times New Roman" panose="02020603050405020304" pitchFamily="18" charset="0"/>
                <a:cs typeface="Times New Roman" panose="02020603050405020304" pitchFamily="18" charset="0"/>
              </a:rPr>
              <a:t>For example, for </a:t>
            </a:r>
            <a:r>
              <a:rPr lang="en-US" sz="2000" b="1" i="1" dirty="0">
                <a:latin typeface="Times New Roman" panose="02020603050405020304" pitchFamily="18" charset="0"/>
                <a:cs typeface="Times New Roman" panose="02020603050405020304" pitchFamily="18" charset="0"/>
              </a:rPr>
              <a:t>text summarization, </a:t>
            </a:r>
            <a:r>
              <a:rPr lang="en-US" sz="2000" dirty="0">
                <a:latin typeface="Times New Roman" panose="02020603050405020304" pitchFamily="18" charset="0"/>
                <a:cs typeface="Times New Roman" panose="02020603050405020304" pitchFamily="18" charset="0"/>
              </a:rPr>
              <a:t>use a </a:t>
            </a:r>
            <a:r>
              <a:rPr lang="en-US" sz="2000" b="1" i="1" dirty="0">
                <a:latin typeface="Times New Roman" panose="02020603050405020304" pitchFamily="18" charset="0"/>
                <a:cs typeface="Times New Roman" panose="02020603050405020304" pitchFamily="18" charset="0"/>
              </a:rPr>
              <a:t>semantic similarity metric </a:t>
            </a:r>
            <a:r>
              <a:rPr lang="en-US" sz="2000" dirty="0">
                <a:latin typeface="Times New Roman" panose="02020603050405020304" pitchFamily="18" charset="0"/>
                <a:cs typeface="Times New Roman" panose="02020603050405020304" pitchFamily="18" charset="0"/>
              </a:rPr>
              <a:t>like cosine Similarity, Word Embedding Similarity (e.g., Word2Vec or </a:t>
            </a:r>
            <a:r>
              <a:rPr lang="en-US" sz="2000" dirty="0" err="1">
                <a:latin typeface="Times New Roman" panose="02020603050405020304" pitchFamily="18" charset="0"/>
                <a:cs typeface="Times New Roman" panose="02020603050405020304" pitchFamily="18" charset="0"/>
              </a:rPr>
              <a:t>FastText</a:t>
            </a:r>
            <a:r>
              <a:rPr lang="en-US" sz="2000" dirty="0">
                <a:latin typeface="Times New Roman" panose="02020603050405020304" pitchFamily="18" charset="0"/>
                <a:cs typeface="Times New Roman" panose="02020603050405020304" pitchFamily="18" charset="0"/>
              </a:rPr>
              <a:t>), or even BERT-based embeddings to measure the semantic overlap between text units. </a:t>
            </a:r>
          </a:p>
          <a:p>
            <a:pPr algn="just">
              <a:lnSpc>
                <a:spcPct val="150000"/>
              </a:lnSpc>
            </a:pPr>
            <a:r>
              <a:rPr lang="en-US" sz="2000" dirty="0">
                <a:latin typeface="Times New Roman" panose="02020603050405020304" pitchFamily="18" charset="0"/>
                <a:cs typeface="Times New Roman" panose="02020603050405020304" pitchFamily="18" charset="0"/>
              </a:rPr>
              <a:t>For </a:t>
            </a:r>
            <a:r>
              <a:rPr lang="en-US" sz="2000" b="1" i="1" dirty="0">
                <a:latin typeface="Times New Roman" panose="02020603050405020304" pitchFamily="18" charset="0"/>
                <a:cs typeface="Times New Roman" panose="02020603050405020304" pitchFamily="18" charset="0"/>
              </a:rPr>
              <a:t>plagiarism detection,</a:t>
            </a:r>
            <a:r>
              <a:rPr lang="en-US" sz="2000" dirty="0">
                <a:latin typeface="Times New Roman" panose="02020603050405020304" pitchFamily="18" charset="0"/>
                <a:cs typeface="Times New Roman" panose="02020603050405020304" pitchFamily="18" charset="0"/>
              </a:rPr>
              <a:t> often involves identifying exact or near matches between texts. </a:t>
            </a:r>
            <a:r>
              <a:rPr lang="en-US" sz="2000" b="1" i="1" dirty="0">
                <a:latin typeface="Times New Roman" panose="02020603050405020304" pitchFamily="18" charset="0"/>
                <a:cs typeface="Times New Roman" panose="02020603050405020304" pitchFamily="18" charset="0"/>
              </a:rPr>
              <a:t>Lexical similarity metrics </a:t>
            </a:r>
            <a:r>
              <a:rPr lang="en-US" sz="2000" dirty="0">
                <a:latin typeface="Times New Roman" panose="02020603050405020304" pitchFamily="18" charset="0"/>
                <a:cs typeface="Times New Roman" panose="02020603050405020304" pitchFamily="18" charset="0"/>
              </a:rPr>
              <a:t>such as Jaccard Similarity, Longest Common Subsequence (LCS), and even simple methods like fingerprinting or n-gram overlap are used to detect similarities at the word or character level for this task.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18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76200"/>
            <a:ext cx="7772400" cy="533400"/>
          </a:xfrm>
        </p:spPr>
        <p:txBody>
          <a:bodyPr vert="horz" wrap="square" lIns="91440" tIns="45720" rIns="91440" bIns="45720" anchor="ctr" anchorCtr="0"/>
          <a:lstStyle/>
          <a:p>
            <a:pPr eaLnBrk="1" hangingPunct="1">
              <a:buClrTx/>
              <a:buSzTx/>
              <a:buFontTx/>
            </a:pPr>
            <a:r>
              <a:rPr lang="en-IN" sz="3600" b="1" dirty="0">
                <a:latin typeface="Times New Roman" panose="02020603050405020304" pitchFamily="18" charset="0"/>
                <a:cs typeface="Times New Roman" panose="02020603050405020304" pitchFamily="18" charset="0"/>
              </a:rPr>
              <a:t>Ex of Probabilistic Approaches in NLP</a:t>
            </a:r>
            <a:endParaRPr sz="3600" b="1" dirty="0">
              <a:solidFill>
                <a:srgbClr val="273239"/>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56095" y="762002"/>
            <a:ext cx="8631810" cy="6095998"/>
          </a:xfrm>
        </p:spPr>
        <p:txBody>
          <a:bodyPr vert="horz" wrap="square" lIns="91440" tIns="45720" rIns="91440" bIns="45720" numCol="1" rtlCol="0" anchor="t" anchorCtr="0" compatLnSpc="1">
            <a:normAutofit fontScale="92500"/>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A language model in NLP is a probabilistic statistical model that determines the probability of a given sequence of words occurring in a sentence based on the previous words. </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It helps to predict which word is more likely to appear next in the sentence. Hence it is widely used in predictive text input systems, speech recognition, machine translation, spelling correction etc. </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The input to a language model is usually a training set of example sentences. The output is a probability distribution over sequences of words. We can use the last one word (unigram), last two words (bigram), last three words (trigram) or last n words (n-gram) to predict the next word as per our requirements.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996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8069"/>
            <a:ext cx="8229600" cy="563562"/>
          </a:xfrm>
        </p:spPr>
        <p:txBody>
          <a:bodyPr/>
          <a:lstStyle/>
          <a:p>
            <a:r>
              <a:rPr lang="en-IN" sz="2800" b="1" dirty="0">
                <a:latin typeface="Times New Roman" panose="02020603050405020304" pitchFamily="18" charset="0"/>
                <a:cs typeface="Times New Roman" panose="02020603050405020304" pitchFamily="18" charset="0"/>
              </a:rPr>
              <a:t>Problems - Similarity Measures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18553"/>
            <a:ext cx="8686800" cy="577737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The similarity measure is usually expressed as a numerical value; and these values indicate the </a:t>
            </a:r>
            <a:r>
              <a:rPr lang="en-US" sz="2400" b="1" i="1" dirty="0">
                <a:latin typeface="Times New Roman" panose="02020603050405020304" pitchFamily="18" charset="0"/>
                <a:cs typeface="Times New Roman" panose="02020603050405020304" pitchFamily="18" charset="0"/>
              </a:rPr>
              <a:t>degree of similarity </a:t>
            </a:r>
            <a:r>
              <a:rPr lang="en-US" sz="2400" dirty="0">
                <a:latin typeface="Times New Roman" panose="02020603050405020304" pitchFamily="18" charset="0"/>
                <a:cs typeface="Times New Roman" panose="02020603050405020304" pitchFamily="18" charset="0"/>
              </a:rPr>
              <a:t>between data </a:t>
            </a:r>
            <a:r>
              <a:rPr lang="en-US" sz="2400" b="1" i="1" dirty="0">
                <a:latin typeface="Times New Roman" panose="02020603050405020304" pitchFamily="18" charset="0"/>
                <a:cs typeface="Times New Roman" panose="02020603050405020304" pitchFamily="18" charset="0"/>
              </a:rPr>
              <a:t>samples or objects.</a:t>
            </a:r>
          </a:p>
          <a:p>
            <a:pPr algn="just">
              <a:lnSpc>
                <a:spcPct val="150000"/>
              </a:lnSpc>
              <a:buFont typeface="+mj-lt"/>
              <a:buAutoNum type="arabicPeriod"/>
            </a:pPr>
            <a:r>
              <a:rPr lang="en-US" sz="2400" b="1" i="1" dirty="0">
                <a:latin typeface="Times New Roman" panose="02020603050405020304" pitchFamily="18" charset="0"/>
                <a:cs typeface="Times New Roman" panose="02020603050405020304" pitchFamily="18" charset="0"/>
              </a:rPr>
              <a:t>High Similarity: </a:t>
            </a:r>
            <a:r>
              <a:rPr lang="en-US" sz="2400" dirty="0">
                <a:latin typeface="Times New Roman" panose="02020603050405020304" pitchFamily="18" charset="0"/>
                <a:cs typeface="Times New Roman" panose="02020603050405020304" pitchFamily="18" charset="0"/>
              </a:rPr>
              <a:t>A </a:t>
            </a:r>
            <a:r>
              <a:rPr lang="en-US" sz="2400" b="1" i="1" dirty="0">
                <a:latin typeface="Times New Roman" panose="02020603050405020304" pitchFamily="18" charset="0"/>
                <a:cs typeface="Times New Roman" panose="02020603050405020304" pitchFamily="18" charset="0"/>
              </a:rPr>
              <a:t>similarity measure of 1 </a:t>
            </a:r>
            <a:r>
              <a:rPr lang="en-US" sz="2400" dirty="0">
                <a:latin typeface="Times New Roman" panose="02020603050405020304" pitchFamily="18" charset="0"/>
                <a:cs typeface="Times New Roman" panose="02020603050405020304" pitchFamily="18" charset="0"/>
              </a:rPr>
              <a:t>typically means that the data objects are </a:t>
            </a:r>
            <a:r>
              <a:rPr lang="en-US" sz="2400" b="1" i="1" dirty="0">
                <a:latin typeface="Times New Roman" panose="02020603050405020304" pitchFamily="18" charset="0"/>
                <a:cs typeface="Times New Roman" panose="02020603050405020304" pitchFamily="18" charset="0"/>
              </a:rPr>
              <a:t>very similar or nearly identical</a:t>
            </a:r>
            <a:r>
              <a:rPr lang="en-US" sz="2400" dirty="0">
                <a:latin typeface="Times New Roman" panose="02020603050405020304" pitchFamily="18" charset="0"/>
                <a:cs typeface="Times New Roman" panose="02020603050405020304" pitchFamily="18" charset="0"/>
              </a:rPr>
              <a:t>. In other words, a similarity score of 1 indicates a strong resemblance or a high level of agreement between the objects being compared.</a:t>
            </a:r>
          </a:p>
          <a:p>
            <a:pPr algn="just">
              <a:lnSpc>
                <a:spcPct val="150000"/>
              </a:lnSpc>
              <a:buFont typeface="+mj-lt"/>
              <a:buAutoNum type="arabicPeriod"/>
            </a:pPr>
            <a:r>
              <a:rPr lang="en-US" sz="2400" b="1" i="1" dirty="0">
                <a:latin typeface="Times New Roman" panose="02020603050405020304" pitchFamily="18" charset="0"/>
                <a:cs typeface="Times New Roman" panose="02020603050405020304" pitchFamily="18" charset="0"/>
              </a:rPr>
              <a:t>Low Similarity: </a:t>
            </a:r>
            <a:r>
              <a:rPr lang="en-US" sz="2400" dirty="0">
                <a:latin typeface="Times New Roman" panose="02020603050405020304" pitchFamily="18" charset="0"/>
                <a:cs typeface="Times New Roman" panose="02020603050405020304" pitchFamily="18" charset="0"/>
              </a:rPr>
              <a:t>A </a:t>
            </a:r>
            <a:r>
              <a:rPr lang="en-US" sz="2400" b="1" i="1" dirty="0">
                <a:latin typeface="Times New Roman" panose="02020603050405020304" pitchFamily="18" charset="0"/>
                <a:cs typeface="Times New Roman" panose="02020603050405020304" pitchFamily="18" charset="0"/>
              </a:rPr>
              <a:t>similarity measure of 0 </a:t>
            </a:r>
            <a:r>
              <a:rPr lang="en-US" sz="2400" dirty="0">
                <a:latin typeface="Times New Roman" panose="02020603050405020304" pitchFamily="18" charset="0"/>
                <a:cs typeface="Times New Roman" panose="02020603050405020304" pitchFamily="18" charset="0"/>
              </a:rPr>
              <a:t>typically means that the </a:t>
            </a:r>
            <a:r>
              <a:rPr lang="en-US" sz="2400" b="1" i="1" dirty="0">
                <a:latin typeface="Times New Roman" panose="02020603050405020304" pitchFamily="18" charset="0"/>
                <a:cs typeface="Times New Roman" panose="02020603050405020304" pitchFamily="18" charset="0"/>
              </a:rPr>
              <a:t>data objects are dissimilar </a:t>
            </a:r>
            <a:r>
              <a:rPr lang="en-US" sz="2400" dirty="0">
                <a:latin typeface="Times New Roman" panose="02020603050405020304" pitchFamily="18" charset="0"/>
                <a:cs typeface="Times New Roman" panose="02020603050405020304" pitchFamily="18" charset="0"/>
              </a:rPr>
              <a:t>or have no shared characteristics. A score of 0 indicates that there is no resemblance or agreement between the objects.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6618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28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IN" sz="2400" dirty="0">
                <a:latin typeface="Times New Roman" panose="02020603050405020304" pitchFamily="18" charset="0"/>
                <a:cs typeface="Times New Roman" panose="02020603050405020304" pitchFamily="18" charset="0"/>
              </a:rPr>
              <a:t>Euclidean Distance</a:t>
            </a:r>
          </a:p>
          <a:p>
            <a:pPr algn="just">
              <a:lnSpc>
                <a:spcPct val="150000"/>
              </a:lnSpc>
            </a:pPr>
            <a:r>
              <a:rPr lang="en-IN" sz="2400" dirty="0">
                <a:latin typeface="Times New Roman" panose="02020603050405020304" pitchFamily="18" charset="0"/>
                <a:cs typeface="Times New Roman" panose="02020603050405020304" pitchFamily="18" charset="0"/>
              </a:rPr>
              <a:t>Manhattan Distance (City Block Distance)</a:t>
            </a:r>
          </a:p>
          <a:p>
            <a:pPr algn="just">
              <a:lnSpc>
                <a:spcPct val="150000"/>
              </a:lnSpc>
            </a:pPr>
            <a:r>
              <a:rPr lang="en-IN" sz="2400" dirty="0" err="1">
                <a:latin typeface="Times New Roman" panose="02020603050405020304" pitchFamily="18" charset="0"/>
                <a:cs typeface="Times New Roman" panose="02020603050405020304" pitchFamily="18" charset="0"/>
              </a:rPr>
              <a:t>Minkowski</a:t>
            </a:r>
            <a:r>
              <a:rPr lang="en-IN" sz="2400" dirty="0">
                <a:latin typeface="Times New Roman" panose="02020603050405020304" pitchFamily="18" charset="0"/>
                <a:cs typeface="Times New Roman" panose="02020603050405020304" pitchFamily="18" charset="0"/>
              </a:rPr>
              <a:t> distance</a:t>
            </a:r>
          </a:p>
          <a:p>
            <a:pPr algn="just">
              <a:lnSpc>
                <a:spcPct val="150000"/>
              </a:lnSpc>
            </a:pPr>
            <a:r>
              <a:rPr lang="en-IN" sz="2400" dirty="0">
                <a:latin typeface="Times New Roman" panose="02020603050405020304" pitchFamily="18" charset="0"/>
                <a:cs typeface="Times New Roman" panose="02020603050405020304" pitchFamily="18" charset="0"/>
              </a:rPr>
              <a:t>Cosine similarity</a:t>
            </a:r>
          </a:p>
          <a:p>
            <a:pPr algn="just">
              <a:lnSpc>
                <a:spcPct val="150000"/>
              </a:lnSpc>
            </a:pPr>
            <a:r>
              <a:rPr lang="en-IN" sz="2400" dirty="0">
                <a:latin typeface="Times New Roman" panose="02020603050405020304" pitchFamily="18" charset="0"/>
                <a:cs typeface="Times New Roman" panose="02020603050405020304" pitchFamily="18" charset="0"/>
              </a:rPr>
              <a:t>Jaccard similarity</a:t>
            </a:r>
          </a:p>
          <a:p>
            <a:pPr algn="just">
              <a:lnSpc>
                <a:spcPct val="150000"/>
              </a:lnSpc>
            </a:pPr>
            <a:r>
              <a:rPr lang="en-IN" sz="2400" dirty="0">
                <a:latin typeface="Times New Roman" panose="02020603050405020304" pitchFamily="18" charset="0"/>
                <a:cs typeface="Times New Roman" panose="02020603050405020304" pitchFamily="18" charset="0"/>
              </a:rPr>
              <a:t>Longest Common Substring (LCS)</a:t>
            </a:r>
          </a:p>
          <a:p>
            <a:pPr algn="just">
              <a:lnSpc>
                <a:spcPct val="150000"/>
              </a:lnSpc>
            </a:pPr>
            <a:endParaRPr lang="en-IN"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774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005971"/>
          </a:xfrm>
        </p:spPr>
        <p:txBody>
          <a:bodyPr/>
          <a:lstStyle/>
          <a:p>
            <a:pPr algn="just">
              <a:lnSpc>
                <a:spcPct val="150000"/>
              </a:lnSpc>
            </a:pPr>
            <a:r>
              <a:rPr lang="en-IN" sz="2400" b="1" i="1" dirty="0">
                <a:latin typeface="Times New Roman" panose="02020603050405020304" pitchFamily="18" charset="0"/>
                <a:cs typeface="Times New Roman" panose="02020603050405020304" pitchFamily="18" charset="0"/>
              </a:rPr>
              <a:t>Euclidean Distance</a:t>
            </a:r>
          </a:p>
          <a:p>
            <a:pPr lvl="1" algn="just"/>
            <a:r>
              <a:rPr lang="en-US" sz="2400" dirty="0">
                <a:latin typeface="Times New Roman" panose="02020603050405020304" pitchFamily="18" charset="0"/>
                <a:cs typeface="Times New Roman" panose="02020603050405020304" pitchFamily="18" charset="0"/>
              </a:rPr>
              <a:t>Euclidean distance is a </a:t>
            </a:r>
            <a:r>
              <a:rPr lang="en-US" sz="2400" b="1" i="1" dirty="0">
                <a:latin typeface="Times New Roman" panose="02020603050405020304" pitchFamily="18" charset="0"/>
                <a:cs typeface="Times New Roman" panose="02020603050405020304" pitchFamily="18" charset="0"/>
              </a:rPr>
              <a:t>token-based similarity distance. </a:t>
            </a:r>
          </a:p>
          <a:p>
            <a:pPr lvl="1" algn="just"/>
            <a:r>
              <a:rPr lang="en-US" sz="2400" dirty="0">
                <a:latin typeface="Times New Roman" panose="02020603050405020304" pitchFamily="18" charset="0"/>
                <a:cs typeface="Times New Roman" panose="02020603050405020304" pitchFamily="18" charset="0"/>
              </a:rPr>
              <a:t>Given two points in Rn, the Euclidean distance metric is simply the length of a line segment between these two points.</a:t>
            </a:r>
          </a:p>
          <a:p>
            <a:pPr lvl="1" algn="just"/>
            <a:r>
              <a:rPr lang="en-US" sz="2400" dirty="0">
                <a:latin typeface="Times New Roman" panose="02020603050405020304" pitchFamily="18" charset="0"/>
                <a:cs typeface="Times New Roman" panose="02020603050405020304" pitchFamily="18" charset="0"/>
              </a:rPr>
              <a:t>It is also often referred as the l2-norm, the l2-distance or the Pythagorean metric and can be expressed as:</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pPr marL="457200" lvl="1" indent="0" algn="just">
              <a:buNone/>
            </a:pPr>
            <a:endParaRPr lang="en-US" sz="2400" dirty="0">
              <a:latin typeface="Times New Roman" panose="02020603050405020304" pitchFamily="18" charset="0"/>
              <a:cs typeface="Times New Roman" panose="02020603050405020304" pitchFamily="18" charset="0"/>
            </a:endParaRPr>
          </a:p>
          <a:p>
            <a:pPr lvl="1"/>
            <a:r>
              <a:rPr lang="en-US" sz="2400" b="1" i="1" dirty="0">
                <a:latin typeface="Times New Roman" panose="02020603050405020304" pitchFamily="18" charset="0"/>
                <a:cs typeface="Times New Roman" panose="02020603050405020304" pitchFamily="18" charset="0"/>
              </a:rPr>
              <a:t>Properties: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Euclidean distance is symmetric, positive and obeys the triangle inequality.</a:t>
            </a:r>
            <a:endParaRPr lang="en-IN" sz="24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CE8AD30-37AF-B7C0-A348-571818593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7" y="3326834"/>
            <a:ext cx="4619625" cy="7879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60C466-35AA-A207-2341-9A80DB7D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410201"/>
            <a:ext cx="4619625"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22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Ex for Euclidian similarity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6761" y="402995"/>
            <a:ext cx="8686800" cy="6052009"/>
          </a:xfrm>
        </p:spPr>
        <p:txBody>
          <a:bodyPr/>
          <a:lstStyle/>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Identify the unique terms in both sentences: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cat sat on the mat."</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dog sat near the cat.“</a:t>
            </a:r>
          </a:p>
          <a:p>
            <a:pPr marR="0" lvl="0" algn="just" defTabSz="914400" latinLnBrk="0">
              <a:lnSpc>
                <a:spcPct val="150000"/>
              </a:lnSpc>
              <a:spcBef>
                <a:spcPct val="0"/>
              </a:spcBef>
              <a:buClrTx/>
              <a:buSzTx/>
              <a:tabLst/>
            </a:pPr>
            <a:r>
              <a:rPr lang="en-US" altLang="en-US" sz="2000" dirty="0">
                <a:latin typeface="Times New Roman" panose="02020603050405020304" pitchFamily="18" charset="0"/>
                <a:cs typeface="Times New Roman" panose="02020603050405020304" pitchFamily="18" charset="0"/>
              </a:rPr>
              <a:t>Let's assume the vocabulary (unique terms) for these sentences is:</a:t>
            </a:r>
          </a:p>
          <a:p>
            <a:pPr marL="800100" lvl="2" indent="0" algn="just">
              <a:lnSpc>
                <a:spcPct val="150000"/>
              </a:lnSpc>
              <a:spcBef>
                <a:spcPct val="0"/>
              </a:spcBef>
              <a:buNone/>
            </a:pPr>
            <a:r>
              <a:rPr lang="en-US" altLang="en-US" sz="1800" dirty="0">
                <a:latin typeface="Times New Roman" panose="02020603050405020304" pitchFamily="18" charset="0"/>
                <a:cs typeface="Times New Roman" panose="02020603050405020304" pitchFamily="18" charset="0"/>
              </a:rPr>
              <a:t>The. Cat, sat, on, mat, dog, Near</a:t>
            </a:r>
          </a:p>
          <a:p>
            <a:pPr algn="just">
              <a:lnSpc>
                <a:spcPct val="150000"/>
              </a:lnSpc>
              <a:spcBef>
                <a:spcPct val="0"/>
              </a:spcBef>
            </a:pPr>
            <a:r>
              <a:rPr lang="en-US" sz="2000" dirty="0">
                <a:latin typeface="Times New Roman" panose="02020603050405020304" pitchFamily="18" charset="0"/>
                <a:cs typeface="Times New Roman" panose="02020603050405020304" pitchFamily="18" charset="0"/>
              </a:rPr>
              <a:t>Create term frequency vectors for each sentence based on the identified terms.</a:t>
            </a:r>
          </a:p>
          <a:p>
            <a:pPr marR="0" lvl="0" algn="just" defTabSz="914400" latinLnBrk="0">
              <a:lnSpc>
                <a:spcPct val="150000"/>
              </a:lnSpc>
              <a:spcBef>
                <a:spcPct val="0"/>
              </a:spcBef>
              <a:buClrTx/>
              <a:buSzTx/>
              <a:tabLst/>
            </a:pPr>
            <a:r>
              <a:rPr lang="en-US" altLang="en-US" sz="2000" b="1" dirty="0">
                <a:latin typeface="Times New Roman" panose="02020603050405020304" pitchFamily="18" charset="0"/>
                <a:cs typeface="Times New Roman" panose="02020603050405020304" pitchFamily="18" charset="0"/>
              </a:rPr>
              <a:t>Sentence 1: "The cat sat on the mat."</a:t>
            </a:r>
          </a:p>
          <a:p>
            <a:pPr marR="0" lvl="0" algn="just" defTabSz="914400" latinLnBrk="0">
              <a:lnSpc>
                <a:spcPct val="150000"/>
              </a:lnSpc>
              <a:spcBef>
                <a:spcPct val="0"/>
              </a:spcBef>
              <a:buClrTx/>
              <a:buSzTx/>
              <a:tabLst/>
            </a:pPr>
            <a:r>
              <a:rPr lang="en-US" altLang="en-US" sz="2000" dirty="0">
                <a:latin typeface="Times New Roman" panose="02020603050405020304" pitchFamily="18" charset="0"/>
                <a:cs typeface="Times New Roman" panose="02020603050405020304" pitchFamily="18" charset="0"/>
              </a:rPr>
              <a:t>the: 2 occurrences; cat: 1 occurrence; sat: 1 occurrence; on: 1 occurrence; mat: 1 occurrence; dog: 0 occurrences; near: 0 occurrences</a:t>
            </a:r>
          </a:p>
          <a:p>
            <a:pPr marR="0" lvl="0" algn="just" defTabSz="914400" latinLnBrk="0">
              <a:lnSpc>
                <a:spcPct val="150000"/>
              </a:lnSpc>
              <a:spcBef>
                <a:spcPct val="0"/>
              </a:spcBef>
              <a:buClrTx/>
              <a:buSzTx/>
              <a:tabLst/>
            </a:pPr>
            <a:r>
              <a:rPr lang="en-IN" sz="2000" dirty="0">
                <a:latin typeface="Times New Roman" panose="02020603050405020304" pitchFamily="18" charset="0"/>
                <a:cs typeface="Times New Roman" panose="02020603050405020304" pitchFamily="18" charset="0"/>
              </a:rPr>
              <a:t>Vector for Sentence 1: A=[2,1,1,1,1,0,0] </a:t>
            </a:r>
          </a:p>
          <a:p>
            <a:pPr marR="0" lvl="0" algn="just" defTabSz="914400" latinLnBrk="0">
              <a:lnSpc>
                <a:spcPct val="150000"/>
              </a:lnSpc>
              <a:spcBef>
                <a:spcPct val="0"/>
              </a:spcBef>
              <a:buClrTx/>
              <a:buSzTx/>
              <a:tabLst/>
            </a:pPr>
            <a:r>
              <a:rPr lang="en-US" sz="2000" b="1" dirty="0">
                <a:latin typeface="Times New Roman" panose="02020603050405020304" pitchFamily="18" charset="0"/>
                <a:cs typeface="Times New Roman" panose="02020603050405020304" pitchFamily="18" charset="0"/>
              </a:rPr>
              <a:t>Sentence 2: "The dog sat near the cat.“</a:t>
            </a:r>
          </a:p>
          <a:p>
            <a:pPr marL="400050" lvl="1" indent="0">
              <a:lnSpc>
                <a:spcPct val="150000"/>
              </a:lnSpc>
              <a:spcBef>
                <a:spcPct val="0"/>
              </a:spcBef>
              <a:buFontTx/>
              <a:buChar char="•"/>
            </a:pPr>
            <a:r>
              <a:rPr lang="en-US" altLang="en-US" sz="1800" dirty="0">
                <a:latin typeface="Times New Roman" panose="02020603050405020304" pitchFamily="18" charset="0"/>
                <a:cs typeface="Times New Roman" panose="02020603050405020304" pitchFamily="18" charset="0"/>
              </a:rPr>
              <a:t>the: 2 occurrences; cat: 1 occurrence; sat: 1 occurrence; on: 0 occurrences</a:t>
            </a:r>
          </a:p>
          <a:p>
            <a:pPr marL="400050" lvl="1" indent="0">
              <a:lnSpc>
                <a:spcPct val="150000"/>
              </a:lnSpc>
              <a:spcBef>
                <a:spcPct val="0"/>
              </a:spcBef>
              <a:buFontTx/>
              <a:buChar char="•"/>
            </a:pPr>
            <a:r>
              <a:rPr lang="en-US" altLang="en-US" sz="1800" dirty="0">
                <a:latin typeface="Times New Roman" panose="02020603050405020304" pitchFamily="18" charset="0"/>
                <a:cs typeface="Times New Roman" panose="02020603050405020304" pitchFamily="18" charset="0"/>
              </a:rPr>
              <a:t>mat: 0 occurrences; dog: 1 occurrence; near: 1 occurrence </a:t>
            </a:r>
          </a:p>
          <a:p>
            <a:pPr marL="400050" lvl="1" indent="0">
              <a:lnSpc>
                <a:spcPct val="150000"/>
              </a:lnSpc>
              <a:spcBef>
                <a:spcPct val="0"/>
              </a:spcBef>
              <a:buFontTx/>
              <a:buChar char="•"/>
            </a:pPr>
            <a:r>
              <a:rPr lang="en-US" sz="2000" dirty="0">
                <a:latin typeface="Times New Roman" panose="02020603050405020304" pitchFamily="18" charset="0"/>
                <a:cs typeface="Times New Roman" panose="02020603050405020304" pitchFamily="18" charset="0"/>
              </a:rPr>
              <a:t>Vector for Sentence 2: B=[2,1,1,0,0,1,1]</a:t>
            </a: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5400" b="0" i="0" u="none" strike="noStrike" cap="none" normalizeH="0" baseline="0" dirty="0">
              <a:ln>
                <a:noFill/>
              </a:ln>
              <a:solidFill>
                <a:schemeClr val="tx1"/>
              </a:solidFill>
              <a:effectLst/>
              <a:latin typeface="Arial" panose="020B0604020202020204" pitchFamily="34" charset="0"/>
            </a:endParaRPr>
          </a:p>
          <a:p>
            <a:pPr algn="just">
              <a:lnSpc>
                <a:spcPct val="150000"/>
              </a:lnSpc>
              <a:spcBef>
                <a:spcPct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ct val="0"/>
              </a:spcBef>
            </a:pPr>
            <a:endParaRPr lang="en-US" altLang="en-US" sz="2000" dirty="0">
              <a:latin typeface="Times New Roman" panose="02020603050405020304" pitchFamily="18" charset="0"/>
              <a:cs typeface="Times New Roman" panose="02020603050405020304" pitchFamily="18" charset="0"/>
            </a:endParaRPr>
          </a:p>
          <a:p>
            <a:pPr algn="just">
              <a:lnSpc>
                <a:spcPct val="150000"/>
              </a:lnSpc>
              <a:spcBef>
                <a:spcPct val="0"/>
              </a:spcBef>
            </a:pPr>
            <a:endParaRPr lang="en-US" altLang="en-US"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FE85E8AD-B0C7-DAC2-41DC-66B3739A35A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5765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Ex for Euclidian similarity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228600" y="685800"/>
            <a:ext cx="8686800" cy="6052009"/>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Calculate the Euclidean distance between the two vectors A and B</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Plugging in the values from the vectors:</a:t>
            </a:r>
          </a:p>
          <a:p>
            <a:pPr>
              <a:lnSpc>
                <a:spcPct val="150000"/>
              </a:lnSpc>
            </a:pPr>
            <a:r>
              <a:rPr lang="en-US" sz="2000" dirty="0">
                <a:latin typeface="Times New Roman" panose="02020603050405020304" pitchFamily="18" charset="0"/>
                <a:cs typeface="Times New Roman" panose="02020603050405020304" pitchFamily="18" charset="0"/>
              </a:rPr>
              <a:t>A=[2,1,1,1,1,0,0] </a:t>
            </a:r>
          </a:p>
          <a:p>
            <a:pPr>
              <a:lnSpc>
                <a:spcPct val="150000"/>
              </a:lnSpc>
            </a:pPr>
            <a:r>
              <a:rPr lang="en-US" sz="2000" dirty="0">
                <a:latin typeface="Times New Roman" panose="02020603050405020304" pitchFamily="18" charset="0"/>
                <a:cs typeface="Times New Roman" panose="02020603050405020304" pitchFamily="18" charset="0"/>
              </a:rPr>
              <a:t>B=[2,1,1,0,0,1,1]</a:t>
            </a:r>
          </a:p>
          <a:p>
            <a:pPr>
              <a:lnSpc>
                <a:spcPct val="150000"/>
              </a:lnSpc>
            </a:pPr>
            <a:r>
              <a:rPr lang="en-US" sz="2000" dirty="0">
                <a:latin typeface="Times New Roman" panose="02020603050405020304" pitchFamily="18" charset="0"/>
                <a:cs typeface="Times New Roman" panose="02020603050405020304" pitchFamily="18" charset="0"/>
              </a:rPr>
              <a:t>Euclidean Distance=2</a:t>
            </a:r>
          </a:p>
          <a:p>
            <a:pPr>
              <a:lnSpc>
                <a:spcPct val="150000"/>
              </a:lnSpc>
            </a:pPr>
            <a:r>
              <a:rPr lang="en-US" sz="2000" dirty="0">
                <a:latin typeface="Times New Roman" panose="02020603050405020304" pitchFamily="18" charset="0"/>
                <a:cs typeface="Times New Roman" panose="02020603050405020304" pitchFamily="18" charset="0"/>
              </a:rPr>
              <a:t>Therefore, the Euclidean distance between the sentences "The cat sat on the mat." and "The dog sat near the cat." is 2.</a:t>
            </a:r>
          </a:p>
          <a:p>
            <a:pPr>
              <a:lnSpc>
                <a:spcPct val="150000"/>
              </a:lnSpc>
            </a:pPr>
            <a:r>
              <a:rPr lang="en-US" sz="2000" dirty="0">
                <a:latin typeface="Times New Roman" panose="02020603050405020304" pitchFamily="18" charset="0"/>
                <a:cs typeface="Times New Roman" panose="02020603050405020304" pitchFamily="18" charset="0"/>
              </a:rPr>
              <a:t>In this context, a smaller distance implies greater similarity, while a larger distance implies less similarity.</a:t>
            </a:r>
          </a:p>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FE85E8AD-B0C7-DAC2-41DC-66B3739A35A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2">
            <a:extLst>
              <a:ext uri="{FF2B5EF4-FFF2-40B4-BE49-F238E27FC236}">
                <a16:creationId xmlns:a16="http://schemas.microsoft.com/office/drawing/2014/main" id="{E3BA7179-F64C-1DCC-B8CF-6BDAB3A8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95400"/>
            <a:ext cx="4619625" cy="78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7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005971"/>
          </a:xfrm>
        </p:spPr>
        <p:txBody>
          <a:bodyPr/>
          <a:lstStyle/>
          <a:p>
            <a:pPr algn="just">
              <a:lnSpc>
                <a:spcPct val="150000"/>
              </a:lnSpc>
            </a:pPr>
            <a:r>
              <a:rPr lang="en-IN" sz="2400" b="1" i="1" dirty="0">
                <a:latin typeface="Times New Roman" panose="02020603050405020304" pitchFamily="18" charset="0"/>
                <a:cs typeface="Times New Roman" panose="02020603050405020304" pitchFamily="18" charset="0"/>
              </a:rPr>
              <a:t>Manhattan Distance</a:t>
            </a:r>
          </a:p>
          <a:p>
            <a:pPr lvl="1" algn="just">
              <a:lnSpc>
                <a:spcPct val="150000"/>
              </a:lnSpc>
            </a:pPr>
            <a:r>
              <a:rPr lang="en-US" sz="2000" dirty="0">
                <a:latin typeface="Times New Roman" panose="02020603050405020304" pitchFamily="18" charset="0"/>
                <a:cs typeface="Times New Roman" panose="02020603050405020304" pitchFamily="18" charset="0"/>
              </a:rPr>
              <a:t>Manhattan distance measures the distance between two points by summing the absolute differences of their coordinates. </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marL="457200" lvl="1"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359FEC8-033F-AF29-A8E2-BDD3FC379F0C}"/>
              </a:ext>
            </a:extLst>
          </p:cNvPr>
          <p:cNvPicPr>
            <a:picLocks noChangeAspect="1"/>
          </p:cNvPicPr>
          <p:nvPr/>
        </p:nvPicPr>
        <p:blipFill>
          <a:blip r:embed="rId2"/>
          <a:stretch>
            <a:fillRect/>
          </a:stretch>
        </p:blipFill>
        <p:spPr>
          <a:xfrm>
            <a:off x="2057400" y="2362200"/>
            <a:ext cx="4495800" cy="1752600"/>
          </a:xfrm>
          <a:prstGeom prst="rect">
            <a:avLst/>
          </a:prstGeom>
        </p:spPr>
      </p:pic>
    </p:spTree>
    <p:extLst>
      <p:ext uri="{BB962C8B-B14F-4D97-AF65-F5344CB8AC3E}">
        <p14:creationId xmlns:p14="http://schemas.microsoft.com/office/powerpoint/2010/main" val="649426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005971"/>
          </a:xfrm>
        </p:spPr>
        <p:txBody>
          <a:bodyPr/>
          <a:lstStyle/>
          <a:p>
            <a:pPr algn="just">
              <a:lnSpc>
                <a:spcPct val="150000"/>
              </a:lnSpc>
            </a:pPr>
            <a:r>
              <a:rPr lang="en-IN" sz="2400" b="1" i="1" dirty="0" err="1">
                <a:latin typeface="Times New Roman" panose="02020603050405020304" pitchFamily="18" charset="0"/>
                <a:cs typeface="Times New Roman" panose="02020603050405020304" pitchFamily="18" charset="0"/>
              </a:rPr>
              <a:t>Minkowski</a:t>
            </a:r>
            <a:r>
              <a:rPr lang="en-IN" sz="2400" b="1" i="1" dirty="0">
                <a:latin typeface="Times New Roman" panose="02020603050405020304" pitchFamily="18" charset="0"/>
                <a:cs typeface="Times New Roman" panose="02020603050405020304" pitchFamily="18" charset="0"/>
              </a:rPr>
              <a:t>  Distance</a:t>
            </a:r>
          </a:p>
          <a:p>
            <a:pPr lvl="1" algn="just">
              <a:lnSpc>
                <a:spcPct val="150000"/>
              </a:lnSpc>
            </a:pPr>
            <a:r>
              <a:rPr lang="en-US" sz="2000" dirty="0" err="1">
                <a:latin typeface="Times New Roman" panose="02020603050405020304" pitchFamily="18" charset="0"/>
                <a:cs typeface="Times New Roman" panose="02020603050405020304" pitchFamily="18" charset="0"/>
              </a:rPr>
              <a:t>Minkowski</a:t>
            </a:r>
            <a:r>
              <a:rPr lang="en-US" sz="2000" dirty="0">
                <a:latin typeface="Times New Roman" panose="02020603050405020304" pitchFamily="18" charset="0"/>
                <a:cs typeface="Times New Roman" panose="02020603050405020304" pitchFamily="18" charset="0"/>
              </a:rPr>
              <a:t> distance is a general distance metric that encompasses both </a:t>
            </a:r>
            <a:r>
              <a:rPr lang="en-US" sz="2000" b="1" i="1" dirty="0">
                <a:latin typeface="Times New Roman" panose="02020603050405020304" pitchFamily="18" charset="0"/>
                <a:cs typeface="Times New Roman" panose="02020603050405020304" pitchFamily="18" charset="0"/>
              </a:rPr>
              <a:t>Euclidean and Manhattan distances </a:t>
            </a:r>
            <a:r>
              <a:rPr lang="en-US" sz="2000" dirty="0">
                <a:latin typeface="Times New Roman" panose="02020603050405020304" pitchFamily="18" charset="0"/>
                <a:cs typeface="Times New Roman" panose="02020603050405020304" pitchFamily="18" charset="0"/>
              </a:rPr>
              <a:t>as special cases.</a:t>
            </a:r>
          </a:p>
          <a:p>
            <a:pPr lvl="1" algn="just">
              <a:lnSpc>
                <a:spcPct val="150000"/>
              </a:lnSpc>
            </a:pPr>
            <a:r>
              <a:rPr lang="en-US" sz="2000" dirty="0">
                <a:latin typeface="Times New Roman" panose="02020603050405020304" pitchFamily="18" charset="0"/>
                <a:cs typeface="Times New Roman" panose="02020603050405020304" pitchFamily="18" charset="0"/>
              </a:rPr>
              <a:t>It allows you to adjust the distance measurement based on a parameter "p," which can be used to fine-tune the metric for different applications.</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marL="457200" lvl="1"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r>
              <a:rPr lang="en-US" sz="2000" dirty="0">
                <a:latin typeface="Times New Roman" panose="02020603050405020304" pitchFamily="18" charset="0"/>
                <a:cs typeface="Times New Roman" panose="02020603050405020304" pitchFamily="18" charset="0"/>
              </a:rPr>
              <a:t>It is equal to the Manhattan distance if p=1, equal to the Euclidean distance if p=2.</a:t>
            </a:r>
          </a:p>
          <a:p>
            <a:pPr lvl="1"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C7ECC4D-1F90-2FAD-2A2E-8AAB0092A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422715"/>
            <a:ext cx="6248399"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73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686800" cy="563562"/>
          </a:xfrm>
        </p:spPr>
        <p:txBody>
          <a:bodyPr/>
          <a:lstStyle/>
          <a:p>
            <a:r>
              <a:rPr lang="en-IN" sz="32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05992"/>
            <a:ext cx="8686800" cy="611721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Cosine Similarity Calculation: </a:t>
            </a:r>
            <a:r>
              <a:rPr lang="en-US" sz="2000" dirty="0">
                <a:latin typeface="Times New Roman" panose="02020603050405020304" pitchFamily="18" charset="0"/>
                <a:cs typeface="Times New Roman" panose="02020603050405020304" pitchFamily="18" charset="0"/>
              </a:rPr>
              <a:t>To calculate the cosine similarity between two vectors A and B, use the following formula:</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Cosine Similarity (A, B) = (A • B) / (||A|| * ||B||)</a:t>
            </a:r>
          </a:p>
          <a:p>
            <a:pPr marL="742950" lvl="2" indent="-342900" algn="just">
              <a:lnSpc>
                <a:spcPct val="150000"/>
              </a:lnSpc>
            </a:pPr>
            <a:r>
              <a:rPr lang="en-US" sz="2000" dirty="0">
                <a:latin typeface="Times New Roman" panose="02020603050405020304" pitchFamily="18" charset="0"/>
                <a:cs typeface="Times New Roman" panose="02020603050405020304" pitchFamily="18" charset="0"/>
              </a:rPr>
              <a:t>(A • B) is the dot product of vectors A and B, which is the sum of the pairwise products of their components.</a:t>
            </a:r>
          </a:p>
          <a:p>
            <a:pPr marL="742950" lvl="2" indent="-342900" algn="just">
              <a:lnSpc>
                <a:spcPct val="150000"/>
              </a:lnSpc>
            </a:pPr>
            <a:r>
              <a:rPr lang="en-US" sz="2000" dirty="0">
                <a:latin typeface="Times New Roman" panose="02020603050405020304" pitchFamily="18" charset="0"/>
                <a:cs typeface="Times New Roman" panose="02020603050405020304" pitchFamily="18" charset="0"/>
              </a:rPr>
              <a:t>||A|| and ||B|| represent the magnitudes (or lengths) of vectors A and B, respectively. These magnitudes are the square roots of the sum of the squares of the individual vector components.</a:t>
            </a:r>
          </a:p>
          <a:p>
            <a:pPr lvl="1" algn="just">
              <a:lnSpc>
                <a:spcPct val="150000"/>
              </a:lnSpc>
            </a:pPr>
            <a:r>
              <a:rPr lang="en-US" sz="2000" b="1" i="1" dirty="0">
                <a:latin typeface="Times New Roman" panose="02020603050405020304" pitchFamily="18" charset="0"/>
                <a:cs typeface="Times New Roman" panose="02020603050405020304" pitchFamily="18" charset="0"/>
              </a:rPr>
              <a:t>Interpretation: </a:t>
            </a:r>
            <a:r>
              <a:rPr lang="en-US" sz="2000" dirty="0">
                <a:latin typeface="Times New Roman" panose="02020603050405020304" pitchFamily="18" charset="0"/>
                <a:cs typeface="Times New Roman" panose="02020603050405020304" pitchFamily="18" charset="0"/>
              </a:rPr>
              <a:t>The resulting cosine similarity value ranges from -1 (perfectly dissimilar) to 1 (perfectly similar). </a:t>
            </a:r>
            <a:r>
              <a:rPr lang="en-US" sz="2000" b="1" i="1" dirty="0">
                <a:latin typeface="Times New Roman" panose="02020603050405020304" pitchFamily="18" charset="0"/>
                <a:cs typeface="Times New Roman" panose="02020603050405020304" pitchFamily="18" charset="0"/>
              </a:rPr>
              <a:t>A value of 0 indicates no similarity.</a:t>
            </a:r>
          </a:p>
          <a:p>
            <a:pPr marL="0" indent="0" algn="just">
              <a:lnSpc>
                <a:spcPct val="150000"/>
              </a:lnSpc>
              <a:buNone/>
            </a:pP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140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686800" cy="563562"/>
          </a:xfrm>
        </p:spPr>
        <p:txBody>
          <a:bodyPr/>
          <a:lstStyle/>
          <a:p>
            <a:r>
              <a:rPr lang="en-IN" sz="32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05992"/>
            <a:ext cx="8686800" cy="611721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Jaccard Similarity</a:t>
            </a:r>
          </a:p>
          <a:p>
            <a:pPr lvl="1" algn="just">
              <a:lnSpc>
                <a:spcPct val="150000"/>
              </a:lnSpc>
            </a:pPr>
            <a:r>
              <a:rPr lang="en-US" sz="2000" dirty="0">
                <a:latin typeface="Times New Roman" panose="02020603050405020304" pitchFamily="18" charset="0"/>
                <a:cs typeface="Times New Roman" panose="02020603050405020304" pitchFamily="18" charset="0"/>
              </a:rPr>
              <a:t>The Jaccard distance measures how dissimilar two multisets are: the lower the distance, the more similar the two multisets.</a:t>
            </a:r>
          </a:p>
          <a:p>
            <a:pPr lvl="1" algn="just">
              <a:lnSpc>
                <a:spcPct val="150000"/>
              </a:lnSpc>
            </a:pPr>
            <a:r>
              <a:rPr lang="en-US" sz="2000" dirty="0">
                <a:latin typeface="Times New Roman" panose="02020603050405020304" pitchFamily="18" charset="0"/>
                <a:cs typeface="Times New Roman" panose="02020603050405020304" pitchFamily="18" charset="0"/>
              </a:rPr>
              <a:t>It is computed using the Jaccard index (or Jaccard similarity coefficient) which is the ratio of the cardinal of the intersection of the multisets to the cardinal of their union. The distance is then obtained by subtracting the index from 1.</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r>
              <a:rPr lang="en-US" sz="2000" dirty="0">
                <a:latin typeface="Times New Roman" panose="02020603050405020304" pitchFamily="18" charset="0"/>
                <a:cs typeface="Times New Roman" panose="02020603050405020304" pitchFamily="18" charset="0"/>
              </a:rPr>
              <a:t>These expressions are undefined if both A and B are empty sets, in which case we define the index and distance to be 1 and 0 respectively.</a:t>
            </a:r>
          </a:p>
        </p:txBody>
      </p:sp>
      <p:pic>
        <p:nvPicPr>
          <p:cNvPr id="4098" name="Picture 2">
            <a:extLst>
              <a:ext uri="{FF2B5EF4-FFF2-40B4-BE49-F238E27FC236}">
                <a16:creationId xmlns:a16="http://schemas.microsoft.com/office/drawing/2014/main" id="{E92DDFC4-3C02-DC62-E6BF-C0B4F3B80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962400"/>
            <a:ext cx="564832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533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152400" y="152400"/>
            <a:ext cx="8686800" cy="563562"/>
          </a:xfrm>
        </p:spPr>
        <p:txBody>
          <a:bodyPr/>
          <a:lstStyle/>
          <a:p>
            <a:r>
              <a:rPr lang="en-IN" sz="32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05992"/>
            <a:ext cx="8686800" cy="6117213"/>
          </a:xfrm>
        </p:spPr>
        <p:txBody>
          <a:bodyPr/>
          <a:lstStyle/>
          <a:p>
            <a:pPr algn="just">
              <a:lnSpc>
                <a:spcPct val="150000"/>
              </a:lnSpc>
            </a:pPr>
            <a:r>
              <a:rPr lang="en-US" sz="2000" b="1" i="1" dirty="0">
                <a:latin typeface="Times New Roman" panose="02020603050405020304" pitchFamily="18" charset="0"/>
                <a:cs typeface="Times New Roman" panose="02020603050405020304" pitchFamily="18" charset="0"/>
              </a:rPr>
              <a:t>Ex of Jaccard Similarity</a:t>
            </a:r>
          </a:p>
          <a:p>
            <a:pPr lvl="1" algn="just">
              <a:lnSpc>
                <a:spcPct val="150000"/>
              </a:lnSpc>
            </a:pPr>
            <a:r>
              <a:rPr lang="en-US" sz="2000" dirty="0">
                <a:latin typeface="Times New Roman" panose="02020603050405020304" pitchFamily="18" charset="0"/>
                <a:cs typeface="Times New Roman" panose="02020603050405020304" pitchFamily="18" charset="0"/>
              </a:rPr>
              <a:t>The Jaccard distance works quite well in practice, especially for sparse data. For example, a streaming service like Netflix could represent customers as multisets of movies watched, and then use Jaccard distance to measure the similarity between two customers, i.e. how close their tastes are. Then, based on the preferences of two users and their similarity we could potentially make recommendations to one or the other.</a:t>
            </a:r>
          </a:p>
        </p:txBody>
      </p:sp>
    </p:spTree>
    <p:extLst>
      <p:ext uri="{BB962C8B-B14F-4D97-AF65-F5344CB8AC3E}">
        <p14:creationId xmlns:p14="http://schemas.microsoft.com/office/powerpoint/2010/main" val="166118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uClrTx/>
              <a:buSzTx/>
              <a:buFontTx/>
            </a:pPr>
            <a:r>
              <a:rPr lang="en-US" sz="2400" b="1" dirty="0">
                <a:latin typeface="Times New Roman" panose="02020603050405020304" pitchFamily="18" charset="0"/>
                <a:cs typeface="Times New Roman" panose="02020603050405020304" pitchFamily="18" charset="0"/>
              </a:rPr>
              <a:t>Some key characteristics and uses of probabilistic models</a:t>
            </a:r>
            <a:r>
              <a:rPr lang="en-IN" sz="2400" b="1" dirty="0">
                <a:latin typeface="Times New Roman" panose="02020603050405020304" pitchFamily="18" charset="0"/>
                <a:cs typeface="Times New Roman" panose="02020603050405020304" pitchFamily="18" charset="0"/>
              </a:rPr>
              <a:t> Approaches</a:t>
            </a:r>
            <a:endParaRPr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838200"/>
            <a:ext cx="8631810" cy="6095998"/>
          </a:xfrm>
        </p:spPr>
        <p:txBody>
          <a:bodyPr vert="horz" wrap="square" lIns="91440" tIns="45720" rIns="91440" bIns="45720" numCol="1" rtlCol="0" anchor="t" anchorCtr="0" compatLnSpc="1">
            <a:normAutofit fontScale="92500"/>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b="1" i="1" dirty="0">
                <a:solidFill>
                  <a:schemeClr val="tx1"/>
                </a:solidFill>
                <a:latin typeface="Times New Roman" panose="02020603050405020304" pitchFamily="18" charset="0"/>
                <a:cs typeface="Times New Roman" panose="02020603050405020304" pitchFamily="18" charset="0"/>
              </a:rPr>
              <a:t>Uncertainty: </a:t>
            </a:r>
            <a:r>
              <a:rPr lang="en-US" sz="2000" dirty="0">
                <a:solidFill>
                  <a:schemeClr val="tx1"/>
                </a:solidFill>
                <a:latin typeface="Times New Roman" panose="02020603050405020304" pitchFamily="18" charset="0"/>
                <a:cs typeface="Times New Roman" panose="02020603050405020304" pitchFamily="18" charset="0"/>
              </a:rPr>
              <a:t>Probabilistic models are used to account for uncertainty or randomness in data. They allow us to express how likely different outcomes are and quantify uncertainty.</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b="1" i="1" dirty="0">
                <a:solidFill>
                  <a:schemeClr val="tx1"/>
                </a:solidFill>
                <a:latin typeface="Times New Roman" panose="02020603050405020304" pitchFamily="18" charset="0"/>
                <a:cs typeface="Times New Roman" panose="02020603050405020304" pitchFamily="18" charset="0"/>
              </a:rPr>
              <a:t>Probabilities: </a:t>
            </a:r>
            <a:r>
              <a:rPr lang="en-US" sz="2000" dirty="0">
                <a:solidFill>
                  <a:schemeClr val="tx1"/>
                </a:solidFill>
                <a:latin typeface="Times New Roman" panose="02020603050405020304" pitchFamily="18" charset="0"/>
                <a:cs typeface="Times New Roman" panose="02020603050405020304" pitchFamily="18" charset="0"/>
              </a:rPr>
              <a:t>These models use </a:t>
            </a:r>
            <a:r>
              <a:rPr lang="en-US" sz="2000" b="1" i="1" dirty="0">
                <a:solidFill>
                  <a:schemeClr val="tx1"/>
                </a:solidFill>
                <a:latin typeface="Times New Roman" panose="02020603050405020304" pitchFamily="18" charset="0"/>
                <a:cs typeface="Times New Roman" panose="02020603050405020304" pitchFamily="18" charset="0"/>
              </a:rPr>
              <a:t>probabilities to describe the likelihood </a:t>
            </a:r>
            <a:r>
              <a:rPr lang="en-US" sz="2000" dirty="0">
                <a:solidFill>
                  <a:schemeClr val="tx1"/>
                </a:solidFill>
                <a:latin typeface="Times New Roman" panose="02020603050405020304" pitchFamily="18" charset="0"/>
                <a:cs typeface="Times New Roman" panose="02020603050405020304" pitchFamily="18" charset="0"/>
              </a:rPr>
              <a:t>of different events or outcomes. This is often done through probability distributions, which describe how likely different values are for a particular variable.</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b="1" i="1" dirty="0">
                <a:solidFill>
                  <a:schemeClr val="tx1"/>
                </a:solidFill>
                <a:latin typeface="Times New Roman" panose="02020603050405020304" pitchFamily="18" charset="0"/>
                <a:cs typeface="Times New Roman" panose="02020603050405020304" pitchFamily="18" charset="0"/>
              </a:rPr>
              <a:t>Applications: </a:t>
            </a:r>
            <a:r>
              <a:rPr lang="en-US" sz="2000" dirty="0">
                <a:solidFill>
                  <a:schemeClr val="tx1"/>
                </a:solidFill>
                <a:latin typeface="Times New Roman" panose="02020603050405020304" pitchFamily="18" charset="0"/>
                <a:cs typeface="Times New Roman" panose="02020603050405020304" pitchFamily="18" charset="0"/>
              </a:rPr>
              <a:t>Probabilistic models are used in various applications, such as statistical inference, machine learning, artificial intelligence, risk assessment, finance, </a:t>
            </a:r>
            <a:r>
              <a:rPr lang="en-US" sz="2000" b="1" i="1" dirty="0">
                <a:solidFill>
                  <a:schemeClr val="tx1"/>
                </a:solidFill>
                <a:latin typeface="Times New Roman" panose="02020603050405020304" pitchFamily="18" charset="0"/>
                <a:cs typeface="Times New Roman" panose="02020603050405020304" pitchFamily="18" charset="0"/>
              </a:rPr>
              <a:t>natural language processing</a:t>
            </a:r>
            <a:r>
              <a:rPr lang="en-US" sz="2000" dirty="0">
                <a:solidFill>
                  <a:schemeClr val="tx1"/>
                </a:solidFill>
                <a:latin typeface="Times New Roman" panose="02020603050405020304" pitchFamily="18" charset="0"/>
                <a:cs typeface="Times New Roman" panose="02020603050405020304" pitchFamily="18" charset="0"/>
              </a:rPr>
              <a:t>, and more. They can be used to make predictions, estimate parameters, and simulate complex systems.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181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0"/>
            <a:ext cx="8229600" cy="563562"/>
          </a:xfrm>
        </p:spPr>
        <p:txBody>
          <a:bodyPr/>
          <a:lstStyle/>
          <a:p>
            <a:r>
              <a:rPr lang="en-IN" sz="2800" b="1" dirty="0">
                <a:latin typeface="Times New Roman" panose="02020603050405020304" pitchFamily="18" charset="0"/>
                <a:cs typeface="Times New Roman" panose="02020603050405020304" pitchFamily="18" charset="0"/>
              </a:rPr>
              <a:t>Types of Similarity measures / metrics</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09600"/>
            <a:ext cx="8686800" cy="6005971"/>
          </a:xfrm>
        </p:spPr>
        <p:txBody>
          <a:bodyPr/>
          <a:lstStyle/>
          <a:p>
            <a:pPr algn="just">
              <a:lnSpc>
                <a:spcPct val="150000"/>
              </a:lnSpc>
            </a:pPr>
            <a:r>
              <a:rPr lang="en-IN" sz="2400" b="1" i="1" dirty="0">
                <a:latin typeface="Times New Roman" panose="02020603050405020304" pitchFamily="18" charset="0"/>
                <a:cs typeface="Times New Roman" panose="02020603050405020304" pitchFamily="18" charset="0"/>
              </a:rPr>
              <a:t>Longest Common Substring (LCS)</a:t>
            </a:r>
          </a:p>
          <a:p>
            <a:pPr lvl="1" algn="just"/>
            <a:r>
              <a:rPr lang="en-US" sz="2400" dirty="0">
                <a:latin typeface="Times New Roman" panose="02020603050405020304" pitchFamily="18" charset="0"/>
                <a:cs typeface="Times New Roman" panose="02020603050405020304" pitchFamily="18" charset="0"/>
              </a:rPr>
              <a:t>The LCS is a common example of </a:t>
            </a:r>
            <a:r>
              <a:rPr lang="en-US" sz="2400" b="1" i="1" dirty="0">
                <a:latin typeface="Times New Roman" panose="02020603050405020304" pitchFamily="18" charset="0"/>
                <a:cs typeface="Times New Roman" panose="02020603050405020304" pitchFamily="18" charset="0"/>
              </a:rPr>
              <a:t>character-based similarity measure.</a:t>
            </a:r>
            <a:r>
              <a:rPr lang="en-US" sz="2400" dirty="0">
                <a:latin typeface="Times New Roman" panose="02020603050405020304" pitchFamily="18" charset="0"/>
                <a:cs typeface="Times New Roman" panose="02020603050405020304" pitchFamily="18" charset="0"/>
              </a:rPr>
              <a:t> </a:t>
            </a:r>
          </a:p>
          <a:p>
            <a:pPr lvl="1" algn="just"/>
            <a:r>
              <a:rPr lang="en-US" sz="2400" dirty="0">
                <a:latin typeface="Times New Roman" panose="02020603050405020304" pitchFamily="18" charset="0"/>
                <a:cs typeface="Times New Roman" panose="02020603050405020304" pitchFamily="18" charset="0"/>
              </a:rPr>
              <a:t>Given two strings, s1 of length n1 and s2 of length n2, it simply considers the length of the longest string (or strings) which is substring of both s1 and s2.</a:t>
            </a:r>
          </a:p>
          <a:p>
            <a:pPr lvl="1" algn="just"/>
            <a:r>
              <a:rPr lang="en-US" sz="2400" b="1" i="1" dirty="0">
                <a:latin typeface="Times New Roman" panose="02020603050405020304" pitchFamily="18" charset="0"/>
                <a:cs typeface="Times New Roman" panose="02020603050405020304" pitchFamily="18" charset="0"/>
              </a:rPr>
              <a:t>Applications: data deduplication and plagiarism detection.</a:t>
            </a:r>
          </a:p>
          <a:p>
            <a:pPr lvl="1"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EC2C6BD-0F79-850B-1DAF-182C486D7DC0}"/>
              </a:ext>
            </a:extLst>
          </p:cNvPr>
          <p:cNvPicPr>
            <a:picLocks noChangeAspect="1"/>
          </p:cNvPicPr>
          <p:nvPr/>
        </p:nvPicPr>
        <p:blipFill>
          <a:blip r:embed="rId2"/>
          <a:stretch>
            <a:fillRect/>
          </a:stretch>
        </p:blipFill>
        <p:spPr>
          <a:xfrm>
            <a:off x="1512305" y="3714288"/>
            <a:ext cx="6119390" cy="3143712"/>
          </a:xfrm>
          <a:prstGeom prst="rect">
            <a:avLst/>
          </a:prstGeom>
        </p:spPr>
      </p:pic>
    </p:spTree>
    <p:extLst>
      <p:ext uri="{BB962C8B-B14F-4D97-AF65-F5344CB8AC3E}">
        <p14:creationId xmlns:p14="http://schemas.microsoft.com/office/powerpoint/2010/main" val="391950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381000" y="0"/>
            <a:ext cx="8229600" cy="563562"/>
          </a:xfrm>
        </p:spPr>
        <p:txBody>
          <a:bodyPr/>
          <a:lstStyle/>
          <a:p>
            <a:r>
              <a:rPr lang="en-IN" sz="3200" b="1" dirty="0">
                <a:latin typeface="Times New Roman" panose="02020603050405020304" pitchFamily="18" charset="0"/>
                <a:cs typeface="Times New Roman" panose="02020603050405020304" pitchFamily="18" charset="0"/>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685800"/>
            <a:ext cx="8686800" cy="5929771"/>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It is an approach for representing words and documents.</a:t>
            </a:r>
          </a:p>
          <a:p>
            <a:pPr algn="just">
              <a:lnSpc>
                <a:spcPct val="150000"/>
              </a:lnSpc>
            </a:pPr>
            <a:r>
              <a:rPr lang="en-US" sz="2400" dirty="0">
                <a:latin typeface="Times New Roman" panose="02020603050405020304" pitchFamily="18" charset="0"/>
                <a:cs typeface="Times New Roman" panose="02020603050405020304" pitchFamily="18" charset="0"/>
              </a:rPr>
              <a:t>Word Embedding or Word Vector is a </a:t>
            </a:r>
            <a:r>
              <a:rPr lang="en-US" sz="2400" b="1" i="1" dirty="0">
                <a:latin typeface="Times New Roman" panose="02020603050405020304" pitchFamily="18" charset="0"/>
                <a:cs typeface="Times New Roman" panose="02020603050405020304" pitchFamily="18" charset="0"/>
              </a:rPr>
              <a:t>numeric vector input </a:t>
            </a:r>
            <a:r>
              <a:rPr lang="en-US" sz="2400" dirty="0">
                <a:latin typeface="Times New Roman" panose="02020603050405020304" pitchFamily="18" charset="0"/>
                <a:cs typeface="Times New Roman" panose="02020603050405020304" pitchFamily="18" charset="0"/>
              </a:rPr>
              <a:t>that represents a </a:t>
            </a:r>
            <a:r>
              <a:rPr lang="en-US" sz="2400" b="1" i="1" dirty="0">
                <a:latin typeface="Times New Roman" panose="02020603050405020304" pitchFamily="18" charset="0"/>
                <a:cs typeface="Times New Roman" panose="02020603050405020304" pitchFamily="18" charset="0"/>
              </a:rPr>
              <a:t>word in a lower-dimensional space.</a:t>
            </a:r>
          </a:p>
          <a:p>
            <a:pPr algn="just">
              <a:lnSpc>
                <a:spcPct val="150000"/>
              </a:lnSpc>
            </a:pPr>
            <a:r>
              <a:rPr lang="en-US" sz="2400" dirty="0">
                <a:latin typeface="Times New Roman" panose="02020603050405020304" pitchFamily="18" charset="0"/>
                <a:cs typeface="Times New Roman" panose="02020603050405020304" pitchFamily="18" charset="0"/>
              </a:rPr>
              <a:t>It allows words with similar meanings to have a similar representation. </a:t>
            </a:r>
          </a:p>
          <a:p>
            <a:pPr algn="just">
              <a:lnSpc>
                <a:spcPct val="150000"/>
              </a:lnSpc>
            </a:pPr>
            <a:r>
              <a:rPr lang="en-US" sz="2400" dirty="0">
                <a:latin typeface="Times New Roman" panose="02020603050405020304" pitchFamily="18" charset="0"/>
                <a:cs typeface="Times New Roman" panose="02020603050405020304" pitchFamily="18" charset="0"/>
              </a:rPr>
              <a:t>They can also approximate meaning. A word vector with 50 values can represent 50 unique features.</a:t>
            </a:r>
          </a:p>
          <a:p>
            <a:pPr marL="0" indent="0" algn="just">
              <a:lnSpc>
                <a:spcPct val="150000"/>
              </a:lnSpc>
              <a:buNone/>
            </a:pPr>
            <a:r>
              <a:rPr lang="en-US" sz="2400" dirty="0">
                <a:solidFill>
                  <a:srgbClr val="FF0000"/>
                </a:solidFill>
                <a:latin typeface="Times New Roman" panose="02020603050405020304" pitchFamily="18" charset="0"/>
                <a:cs typeface="Times New Roman" panose="02020603050405020304" pitchFamily="18" charset="0"/>
              </a:rPr>
              <a:t>Features:</a:t>
            </a:r>
            <a:r>
              <a:rPr lang="en-US" sz="2400" dirty="0">
                <a:latin typeface="Times New Roman" panose="02020603050405020304" pitchFamily="18" charset="0"/>
                <a:cs typeface="Times New Roman" panose="02020603050405020304" pitchFamily="18" charset="0"/>
              </a:rPr>
              <a:t> Anything that relates words to one another. E.g.: Age, Sports, Fitness, Employed, etc. Each word vector has values corresponding to these features.</a:t>
            </a:r>
          </a:p>
        </p:txBody>
      </p:sp>
    </p:spTree>
    <p:extLst>
      <p:ext uri="{BB962C8B-B14F-4D97-AF65-F5344CB8AC3E}">
        <p14:creationId xmlns:p14="http://schemas.microsoft.com/office/powerpoint/2010/main" val="1814563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1" dirty="0">
                <a:latin typeface="Times New Roman" panose="02020603050405020304" pitchFamily="18" charset="0"/>
                <a:cs typeface="Times New Roman" panose="02020603050405020304" pitchFamily="18" charset="0"/>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gn="just">
              <a:lnSpc>
                <a:spcPct val="150000"/>
              </a:lnSpc>
              <a:buNone/>
            </a:pPr>
            <a:r>
              <a:rPr lang="en-US" sz="2400" dirty="0">
                <a:solidFill>
                  <a:srgbClr val="FF0000"/>
                </a:solidFill>
                <a:latin typeface="Times New Roman" panose="02020603050405020304" pitchFamily="18" charset="0"/>
                <a:cs typeface="Times New Roman" panose="02020603050405020304" pitchFamily="18" charset="0"/>
              </a:rPr>
              <a:t>Goal of Word Embeddings</a:t>
            </a:r>
          </a:p>
          <a:p>
            <a:pPr algn="just">
              <a:lnSpc>
                <a:spcPct val="150000"/>
              </a:lnSpc>
            </a:pPr>
            <a:r>
              <a:rPr lang="en-US" sz="2400" dirty="0">
                <a:latin typeface="Times New Roman" panose="02020603050405020304" pitchFamily="18" charset="0"/>
                <a:cs typeface="Times New Roman" panose="02020603050405020304" pitchFamily="18" charset="0"/>
              </a:rPr>
              <a:t>To reduce dimensionality</a:t>
            </a:r>
          </a:p>
          <a:p>
            <a:pPr algn="just">
              <a:lnSpc>
                <a:spcPct val="150000"/>
              </a:lnSpc>
            </a:pPr>
            <a:r>
              <a:rPr lang="en-US" sz="2400" dirty="0">
                <a:latin typeface="Times New Roman" panose="02020603050405020304" pitchFamily="18" charset="0"/>
                <a:cs typeface="Times New Roman" panose="02020603050405020304" pitchFamily="18" charset="0"/>
              </a:rPr>
              <a:t>To use a word to predict the words around it</a:t>
            </a:r>
          </a:p>
          <a:p>
            <a:pPr algn="just">
              <a:lnSpc>
                <a:spcPct val="150000"/>
              </a:lnSpc>
            </a:pPr>
            <a:r>
              <a:rPr lang="en-US" sz="2400" dirty="0" err="1">
                <a:latin typeface="Times New Roman" panose="02020603050405020304" pitchFamily="18" charset="0"/>
                <a:cs typeface="Times New Roman" panose="02020603050405020304" pitchFamily="18" charset="0"/>
              </a:rPr>
              <a:t>Interword</a:t>
            </a:r>
            <a:r>
              <a:rPr lang="en-US" sz="2400" dirty="0">
                <a:latin typeface="Times New Roman" panose="02020603050405020304" pitchFamily="18" charset="0"/>
                <a:cs typeface="Times New Roman" panose="02020603050405020304" pitchFamily="18" charset="0"/>
              </a:rPr>
              <a:t> semantics must be captured</a:t>
            </a:r>
          </a:p>
        </p:txBody>
      </p:sp>
    </p:spTree>
    <p:extLst>
      <p:ext uri="{BB962C8B-B14F-4D97-AF65-F5344CB8AC3E}">
        <p14:creationId xmlns:p14="http://schemas.microsoft.com/office/powerpoint/2010/main" val="281418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1" dirty="0">
                <a:latin typeface="Times New Roman" panose="02020603050405020304" pitchFamily="18" charset="0"/>
                <a:cs typeface="Times New Roman" panose="02020603050405020304" pitchFamily="18" charset="0"/>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gn="just" rtl="0" fontAlgn="base">
              <a:lnSpc>
                <a:spcPct val="150000"/>
              </a:lnSpc>
              <a:spcBef>
                <a:spcPts val="0"/>
              </a:spcBef>
              <a:buNone/>
            </a:pPr>
            <a:r>
              <a:rPr lang="en-US" sz="2400" dirty="0">
                <a:solidFill>
                  <a:srgbClr val="FF0000"/>
                </a:solidFill>
                <a:latin typeface="Times New Roman" panose="02020603050405020304" pitchFamily="18" charset="0"/>
                <a:cs typeface="Times New Roman" panose="02020603050405020304" pitchFamily="18" charset="0"/>
              </a:rPr>
              <a:t>How are Word Embeddings used?</a:t>
            </a:r>
          </a:p>
          <a:p>
            <a:pPr algn="just" fontAlgn="base">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used as input to machine learning models.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Take the words —-&gt; Give their numeric representation —-&gt; Use in training or inference</a:t>
            </a:r>
          </a:p>
          <a:p>
            <a:pPr algn="just" fontAlgn="base">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represent or visualize any underlying patterns of usage in the corpus that was used to train them.</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060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b="1" dirty="0">
                <a:latin typeface="Times New Roman" panose="02020603050405020304" pitchFamily="18" charset="0"/>
                <a:cs typeface="Times New Roman" panose="02020603050405020304" pitchFamily="18" charset="0"/>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nSpc>
                <a:spcPct val="150000"/>
              </a:lnSpc>
              <a:spcBef>
                <a:spcPct val="0"/>
              </a:spcBef>
              <a:buNone/>
            </a:pPr>
            <a:r>
              <a:rPr lang="en-US" sz="2400" b="1" dirty="0">
                <a:latin typeface="Times New Roman" panose="02020603050405020304" pitchFamily="18" charset="0"/>
                <a:ea typeface="+mj-ea"/>
                <a:cs typeface="Times New Roman" panose="02020603050405020304" pitchFamily="18" charset="0"/>
              </a:rPr>
              <a:t>Word2Vec:</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In Word2Vec every word is assigned a vector. We start with either a </a:t>
            </a:r>
            <a:r>
              <a:rPr lang="en-US" sz="2400" b="1" i="1" dirty="0">
                <a:latin typeface="Times New Roman" panose="02020603050405020304" pitchFamily="18" charset="0"/>
                <a:cs typeface="Times New Roman" panose="02020603050405020304" pitchFamily="18" charset="0"/>
              </a:rPr>
              <a:t>random vector or one-hot vector.</a:t>
            </a:r>
          </a:p>
          <a:p>
            <a:pPr marL="0" indent="0" algn="just">
              <a:lnSpc>
                <a:spcPct val="150000"/>
              </a:lnSpc>
              <a:buNone/>
            </a:pPr>
            <a:r>
              <a:rPr lang="en-US" sz="2400" b="1" i="1" dirty="0">
                <a:latin typeface="Times New Roman" panose="02020603050405020304" pitchFamily="18" charset="0"/>
                <a:cs typeface="Times New Roman" panose="02020603050405020304" pitchFamily="18" charset="0"/>
              </a:rPr>
              <a:t>One-Hot vector: </a:t>
            </a:r>
            <a:r>
              <a:rPr lang="en-US" sz="2400" dirty="0">
                <a:latin typeface="Times New Roman" panose="02020603050405020304" pitchFamily="18" charset="0"/>
                <a:cs typeface="Times New Roman" panose="02020603050405020304" pitchFamily="18" charset="0"/>
              </a:rPr>
              <a:t>A representation where only one bit in a vector is 1.If there are 500 words in the corpus then the vector length will be 500. After assigning vectors to each word we take a window size and iterate through the entire corpus. While we do this there are two neural embedding methods which are used:</a:t>
            </a:r>
          </a:p>
        </p:txBody>
      </p:sp>
    </p:spTree>
    <p:extLst>
      <p:ext uri="{BB962C8B-B14F-4D97-AF65-F5344CB8AC3E}">
        <p14:creationId xmlns:p14="http://schemas.microsoft.com/office/powerpoint/2010/main" val="281890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dirty="0">
                <a:solidFill>
                  <a:srgbClr val="0070C0"/>
                </a:solidFill>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nSpc>
                <a:spcPct val="150000"/>
              </a:lnSpc>
              <a:spcBef>
                <a:spcPct val="0"/>
              </a:spcBef>
              <a:buNone/>
            </a:pPr>
            <a:r>
              <a:rPr lang="en-US" sz="2400" b="1" dirty="0">
                <a:latin typeface="Times New Roman" panose="02020603050405020304" pitchFamily="18" charset="0"/>
                <a:ea typeface="+mj-ea"/>
                <a:cs typeface="Times New Roman" panose="02020603050405020304" pitchFamily="18" charset="0"/>
              </a:rPr>
              <a:t>Bag of words (BOW)</a:t>
            </a:r>
          </a:p>
          <a:p>
            <a:pPr marL="0" indent="0" algn="just">
              <a:spcBef>
                <a:spcPts val="0"/>
              </a:spcBef>
              <a:buNone/>
            </a:pPr>
            <a:r>
              <a:rPr lang="en-US" sz="2400" dirty="0">
                <a:latin typeface="Times New Roman" panose="02020603050405020304" pitchFamily="18" charset="0"/>
                <a:cs typeface="Times New Roman" panose="02020603050405020304" pitchFamily="18" charset="0"/>
              </a:rPr>
              <a:t>A bag of words is one of the popular word embedding techniques of text where each value in the vector would </a:t>
            </a:r>
            <a:r>
              <a:rPr lang="en-US" sz="2400" b="1" dirty="0">
                <a:latin typeface="Times New Roman" panose="02020603050405020304" pitchFamily="18" charset="0"/>
                <a:cs typeface="Times New Roman" panose="02020603050405020304" pitchFamily="18" charset="0"/>
              </a:rPr>
              <a:t>represent the count of words in a document/sentence. </a:t>
            </a:r>
            <a:r>
              <a:rPr lang="en-US" sz="2400" dirty="0">
                <a:latin typeface="Times New Roman" panose="02020603050405020304" pitchFamily="18" charset="0"/>
                <a:cs typeface="Times New Roman" panose="02020603050405020304" pitchFamily="18" charset="0"/>
              </a:rPr>
              <a:t>In other words, it extracts features from the text. We also refer to it as vectorization.</a:t>
            </a:r>
          </a:p>
          <a:p>
            <a:pPr marL="0" indent="0" algn="just">
              <a:spcBef>
                <a:spcPts val="0"/>
              </a:spcBef>
              <a:buNone/>
            </a:pP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latin typeface="Times New Roman" panose="02020603050405020304" pitchFamily="18" charset="0"/>
                <a:cs typeface="Times New Roman" panose="02020603050405020304" pitchFamily="18" charset="0"/>
              </a:rPr>
              <a:t>To get you started, here’s how you can proceed to create BOW.</a:t>
            </a:r>
          </a:p>
          <a:p>
            <a:pPr marL="0" indent="0" algn="just">
              <a:spcBef>
                <a:spcPts val="0"/>
              </a:spcBef>
              <a:buNone/>
            </a:pP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latin typeface="Times New Roman" panose="02020603050405020304" pitchFamily="18" charset="0"/>
                <a:cs typeface="Times New Roman" panose="02020603050405020304" pitchFamily="18" charset="0"/>
              </a:rPr>
              <a:t>In the first step, you have to tokenize the text into sentences.</a:t>
            </a:r>
          </a:p>
          <a:p>
            <a:pPr marL="0" indent="0" algn="just">
              <a:spcBef>
                <a:spcPts val="0"/>
              </a:spcBef>
              <a:buNone/>
            </a:pPr>
            <a:r>
              <a:rPr lang="en-US" sz="2400" dirty="0">
                <a:latin typeface="Times New Roman" panose="02020603050405020304" pitchFamily="18" charset="0"/>
                <a:cs typeface="Times New Roman" panose="02020603050405020304" pitchFamily="18" charset="0"/>
              </a:rPr>
              <a:t>Next, the sentences tokenized in the first step have further tokenized words.</a:t>
            </a:r>
          </a:p>
          <a:p>
            <a:pPr marL="0" indent="0" algn="just">
              <a:spcBef>
                <a:spcPts val="0"/>
              </a:spcBef>
              <a:buNone/>
            </a:pPr>
            <a:r>
              <a:rPr lang="en-US" sz="2400" dirty="0">
                <a:latin typeface="Times New Roman" panose="02020603050405020304" pitchFamily="18" charset="0"/>
                <a:cs typeface="Times New Roman" panose="02020603050405020304" pitchFamily="18" charset="0"/>
              </a:rPr>
              <a:t>Eliminate any stop words or punctuation.</a:t>
            </a:r>
          </a:p>
          <a:p>
            <a:pPr marL="0" indent="0" algn="just">
              <a:spcBef>
                <a:spcPts val="0"/>
              </a:spcBef>
              <a:buNone/>
            </a:pPr>
            <a:r>
              <a:rPr lang="en-US" sz="2400" dirty="0">
                <a:latin typeface="Times New Roman" panose="02020603050405020304" pitchFamily="18" charset="0"/>
                <a:cs typeface="Times New Roman" panose="02020603050405020304" pitchFamily="18" charset="0"/>
              </a:rPr>
              <a:t>Then, convert all the words to lowercase.</a:t>
            </a:r>
          </a:p>
          <a:p>
            <a:pPr marL="0" indent="0" algn="just">
              <a:spcBef>
                <a:spcPts val="0"/>
              </a:spcBef>
              <a:buNone/>
            </a:pPr>
            <a:r>
              <a:rPr lang="en-US" sz="2400" dirty="0">
                <a:latin typeface="Times New Roman" panose="02020603050405020304" pitchFamily="18" charset="0"/>
                <a:cs typeface="Times New Roman" panose="02020603050405020304" pitchFamily="18" charset="0"/>
              </a:rPr>
              <a:t>Finally, move to create a frequency distribution chart of the words.</a:t>
            </a:r>
          </a:p>
        </p:txBody>
      </p:sp>
    </p:spTree>
    <p:extLst>
      <p:ext uri="{BB962C8B-B14F-4D97-AF65-F5344CB8AC3E}">
        <p14:creationId xmlns:p14="http://schemas.microsoft.com/office/powerpoint/2010/main" val="3089616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r>
              <a:rPr lang="en-IN" sz="3200" dirty="0">
                <a:solidFill>
                  <a:srgbClr val="0070C0"/>
                </a:solidFill>
              </a:rPr>
              <a:t>Word Embeddings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marL="0" indent="0">
              <a:lnSpc>
                <a:spcPct val="150000"/>
              </a:lnSpc>
              <a:spcBef>
                <a:spcPct val="0"/>
              </a:spcBef>
              <a:buNone/>
            </a:pPr>
            <a:r>
              <a:rPr lang="en-US" sz="2400" b="1" dirty="0">
                <a:latin typeface="Times New Roman" panose="02020603050405020304" pitchFamily="18" charset="0"/>
                <a:ea typeface="+mj-ea"/>
                <a:cs typeface="Times New Roman" panose="02020603050405020304" pitchFamily="18" charset="0"/>
              </a:rPr>
              <a:t>Bag of words (BOW)</a:t>
            </a:r>
          </a:p>
          <a:p>
            <a:r>
              <a:rPr lang="en-US" sz="2800" dirty="0">
                <a:latin typeface="Times New Roman" panose="02020603050405020304" pitchFamily="18" charset="0"/>
                <a:cs typeface="Times New Roman" panose="02020603050405020304" pitchFamily="18" charset="0"/>
              </a:rPr>
              <a:t>Consider two sentences:</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1: "The cat sat on the mat."</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2: "The dog sat near the cat."</a:t>
            </a:r>
          </a:p>
          <a:p>
            <a:r>
              <a:rPr lang="en-US" sz="2800" dirty="0">
                <a:latin typeface="Times New Roman" panose="02020603050405020304" pitchFamily="18" charset="0"/>
                <a:cs typeface="Times New Roman" panose="02020603050405020304" pitchFamily="18" charset="0"/>
              </a:rPr>
              <a:t>Vocabulary: [the, cat, sat, on, mat, dog, near]</a:t>
            </a:r>
          </a:p>
          <a:p>
            <a:r>
              <a:rPr lang="en-US" sz="2800" dirty="0">
                <a:latin typeface="Times New Roman" panose="02020603050405020304" pitchFamily="18" charset="0"/>
                <a:cs typeface="Times New Roman" panose="02020603050405020304" pitchFamily="18" charset="0"/>
              </a:rPr>
              <a:t>Vectors:</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1: [2, 1, 1, 1, 1, 0, 0]</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2: [2, 1, 1, 0, 0, 1, 1]</a:t>
            </a:r>
          </a:p>
          <a:p>
            <a:pPr marL="0" indent="0">
              <a:lnSpc>
                <a:spcPct val="150000"/>
              </a:lnSpc>
              <a:spcBef>
                <a:spcPct val="0"/>
              </a:spcBef>
              <a:buNone/>
            </a:pPr>
            <a:endParaRPr lang="en-US" sz="24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64724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CBOW</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360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Continuous Bag of words (BOW)</a:t>
            </a:r>
            <a:br>
              <a:rPr lang="en-US" sz="3200" dirty="0">
                <a:solidFill>
                  <a:srgbClr val="FF0000"/>
                </a:solidFill>
                <a:latin typeface="Times New Roman" panose="02020603050405020304" pitchFamily="18" charset="0"/>
                <a:cs typeface="Times New Roman" panose="02020603050405020304" pitchFamily="18" charset="0"/>
              </a:rPr>
            </a:br>
            <a:r>
              <a:rPr lang="en-IN" sz="3200" dirty="0">
                <a:solidFill>
                  <a:srgbClr val="0070C0"/>
                </a:solidFill>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The continuous bag-of-words (CBOW) model is a neural network for natural language processing tasks.</a:t>
            </a:r>
          </a:p>
          <a:p>
            <a:pPr algn="just">
              <a:lnSpc>
                <a:spcPct val="150000"/>
              </a:lnSpc>
            </a:pPr>
            <a:r>
              <a:rPr lang="en-US" sz="2000" dirty="0">
                <a:latin typeface="Times New Roman" panose="02020603050405020304" pitchFamily="18" charset="0"/>
                <a:cs typeface="Times New Roman" panose="02020603050405020304" pitchFamily="18" charset="0"/>
              </a:rPr>
              <a:t>It predicts the target word (center word) from the context words (surrounding words).</a:t>
            </a:r>
          </a:p>
          <a:p>
            <a:pPr algn="just">
              <a:lnSpc>
                <a:spcPct val="150000"/>
              </a:lnSpc>
            </a:pPr>
            <a:r>
              <a:rPr lang="en-US" sz="2000" dirty="0">
                <a:latin typeface="Times New Roman" panose="02020603050405020304" pitchFamily="18" charset="0"/>
                <a:cs typeface="Times New Roman" panose="02020603050405020304" pitchFamily="18" charset="0"/>
              </a:rPr>
              <a:t>Process:</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Context Window: Define a window size around the target word to consider as context.</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Input Layer: Use the context words as input.</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Hidden Layer: Compute hidden representations.</a:t>
            </a:r>
          </a:p>
          <a:p>
            <a:pPr lvl="1"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Output Layer: Predict the target word from the hidden representation</a:t>
            </a:r>
          </a:p>
          <a:p>
            <a:pPr marL="400050" algn="just">
              <a:lnSpc>
                <a:spcPct val="150000"/>
              </a:lnSpc>
            </a:pPr>
            <a:r>
              <a:rPr lang="en-US" sz="2000" dirty="0">
                <a:latin typeface="Times New Roman" panose="02020603050405020304" pitchFamily="18" charset="0"/>
                <a:cs typeface="Times New Roman" panose="02020603050405020304" pitchFamily="18" charset="0"/>
              </a:rPr>
              <a:t>Use cases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Synonym detection, word </a:t>
            </a:r>
            <a:r>
              <a:rPr lang="en-IN" sz="2000" dirty="0">
                <a:latin typeface="Times New Roman" panose="02020603050405020304" pitchFamily="18" charset="0"/>
                <a:cs typeface="Times New Roman" panose="02020603050405020304" pitchFamily="18" charset="0"/>
              </a:rPr>
              <a:t>disambiguation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483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Continuous Bag of words (BOW)</a:t>
            </a:r>
            <a:br>
              <a:rPr lang="en-US" sz="3200" dirty="0">
                <a:solidFill>
                  <a:srgbClr val="FF0000"/>
                </a:solidFill>
                <a:latin typeface="Times New Roman" panose="02020603050405020304" pitchFamily="18" charset="0"/>
                <a:cs typeface="Times New Roman" panose="02020603050405020304" pitchFamily="18" charset="0"/>
              </a:rPr>
            </a:br>
            <a:r>
              <a:rPr lang="en-IN" sz="3200" dirty="0">
                <a:solidFill>
                  <a:srgbClr val="0070C0"/>
                </a:solidFill>
              </a:rPr>
              <a:t> </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152400" y="838201"/>
            <a:ext cx="8686800" cy="5777370"/>
          </a:xfrm>
        </p:spPr>
        <p:txBody>
          <a:bodyPr/>
          <a:lstStyle/>
          <a:p>
            <a:pPr>
              <a:lnSpc>
                <a:spcPct val="150000"/>
              </a:lnSpc>
            </a:pPr>
            <a:r>
              <a:rPr lang="en-US" sz="2400" b="1" dirty="0">
                <a:latin typeface="Times New Roman" panose="02020603050405020304" pitchFamily="18" charset="0"/>
                <a:cs typeface="Times New Roman" panose="02020603050405020304" pitchFamily="18" charset="0"/>
              </a:rPr>
              <a:t>Consider a sentence:</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"The quick brown fox jumps over the lazy dog."</a:t>
            </a:r>
          </a:p>
          <a:p>
            <a:pPr>
              <a:lnSpc>
                <a:spcPct val="150000"/>
              </a:lnSpc>
            </a:pPr>
            <a:r>
              <a:rPr lang="en-US" sz="2400" dirty="0">
                <a:latin typeface="Times New Roman" panose="02020603050405020304" pitchFamily="18" charset="0"/>
                <a:cs typeface="Times New Roman" panose="02020603050405020304" pitchFamily="18" charset="0"/>
              </a:rPr>
              <a:t>For the target word "fox" with a context window size of 2:</a:t>
            </a:r>
          </a:p>
          <a:p>
            <a:pPr>
              <a:lnSpc>
                <a:spcPct val="150000"/>
              </a:lnSpc>
            </a:pPr>
            <a:r>
              <a:rPr lang="en-US" sz="2400" dirty="0">
                <a:latin typeface="Times New Roman" panose="02020603050405020304" pitchFamily="18" charset="0"/>
                <a:cs typeface="Times New Roman" panose="02020603050405020304" pitchFamily="18" charset="0"/>
              </a:rPr>
              <a:t>Context Words: ["the", "quick", "jumps", "over"]</a:t>
            </a:r>
          </a:p>
          <a:p>
            <a:pPr>
              <a:lnSpc>
                <a:spcPct val="150000"/>
              </a:lnSpc>
            </a:pPr>
            <a:r>
              <a:rPr lang="en-US" sz="2400" dirty="0">
                <a:latin typeface="Times New Roman" panose="02020603050405020304" pitchFamily="18" charset="0"/>
                <a:cs typeface="Times New Roman" panose="02020603050405020304" pitchFamily="18" charset="0"/>
              </a:rPr>
              <a:t>The CBOW model will use these context words to predict the word "fox".</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71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uClrTx/>
              <a:buSzTx/>
              <a:buFontTx/>
            </a:pPr>
            <a:r>
              <a:rPr lang="en-US" sz="2400" b="1" dirty="0">
                <a:latin typeface="Times New Roman" panose="02020603050405020304" pitchFamily="18" charset="0"/>
                <a:cs typeface="Times New Roman" panose="02020603050405020304" pitchFamily="18" charset="0"/>
              </a:rPr>
              <a:t>Some key characteristics and uses of probabilistic models</a:t>
            </a:r>
            <a:r>
              <a:rPr lang="en-IN" sz="2400" b="1" dirty="0">
                <a:latin typeface="Times New Roman" panose="02020603050405020304" pitchFamily="18" charset="0"/>
                <a:cs typeface="Times New Roman" panose="02020603050405020304" pitchFamily="18" charset="0"/>
              </a:rPr>
              <a:t> Approaches</a:t>
            </a:r>
            <a:endParaRPr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838200"/>
            <a:ext cx="8631810" cy="6095998"/>
          </a:xfrm>
        </p:spPr>
        <p:txBody>
          <a:bodyPr vert="horz" wrap="square" lIns="91440" tIns="45720" rIns="91440" bIns="45720" numCol="1" rtlCol="0" anchor="t" anchorCtr="0" compatLnSpc="1">
            <a:normAutofit fontScale="92500"/>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1800" dirty="0">
                <a:solidFill>
                  <a:schemeClr val="tx1"/>
                </a:solidFill>
                <a:latin typeface="Times New Roman" panose="02020603050405020304" pitchFamily="18" charset="0"/>
                <a:cs typeface="Times New Roman" panose="02020603050405020304" pitchFamily="18" charset="0"/>
              </a:rPr>
              <a:t>Common examples of probabilistic models include the normal distribution for modeling continuous data, the Bernoulli distribution for modeling </a:t>
            </a:r>
            <a:r>
              <a:rPr lang="en-US" sz="1800" b="1" i="1" dirty="0">
                <a:solidFill>
                  <a:schemeClr val="tx1"/>
                </a:solidFill>
                <a:latin typeface="Times New Roman" panose="02020603050405020304" pitchFamily="18" charset="0"/>
                <a:cs typeface="Times New Roman" panose="02020603050405020304" pitchFamily="18" charset="0"/>
              </a:rPr>
              <a:t>binary outcomes (yes/no), </a:t>
            </a:r>
            <a:r>
              <a:rPr lang="en-US" sz="1800" dirty="0">
                <a:solidFill>
                  <a:schemeClr val="tx1"/>
                </a:solidFill>
                <a:latin typeface="Times New Roman" panose="02020603050405020304" pitchFamily="18" charset="0"/>
                <a:cs typeface="Times New Roman" panose="02020603050405020304" pitchFamily="18" charset="0"/>
              </a:rPr>
              <a:t>and more complex models like </a:t>
            </a:r>
            <a:r>
              <a:rPr lang="en-US" sz="1800" b="1" i="1" dirty="0">
                <a:solidFill>
                  <a:schemeClr val="tx1"/>
                </a:solidFill>
                <a:latin typeface="Times New Roman" panose="02020603050405020304" pitchFamily="18" charset="0"/>
                <a:cs typeface="Times New Roman" panose="02020603050405020304" pitchFamily="18" charset="0"/>
              </a:rPr>
              <a:t>Hidden Markov Models</a:t>
            </a:r>
            <a:r>
              <a:rPr lang="en-US" sz="1800" dirty="0">
                <a:solidFill>
                  <a:schemeClr val="tx1"/>
                </a:solidFill>
                <a:latin typeface="Times New Roman" panose="02020603050405020304" pitchFamily="18" charset="0"/>
                <a:cs typeface="Times New Roman" panose="02020603050405020304" pitchFamily="18" charset="0"/>
              </a:rPr>
              <a:t> for sequence data, </a:t>
            </a:r>
            <a:r>
              <a:rPr lang="en-US" sz="1800" b="1" i="1" dirty="0">
                <a:solidFill>
                  <a:schemeClr val="tx1"/>
                </a:solidFill>
                <a:latin typeface="Times New Roman" panose="02020603050405020304" pitchFamily="18" charset="0"/>
                <a:cs typeface="Times New Roman" panose="02020603050405020304" pitchFamily="18" charset="0"/>
              </a:rPr>
              <a:t>Bayesian networks</a:t>
            </a:r>
            <a:r>
              <a:rPr lang="en-US" sz="1800" dirty="0">
                <a:solidFill>
                  <a:schemeClr val="tx1"/>
                </a:solidFill>
                <a:latin typeface="Times New Roman" panose="02020603050405020304" pitchFamily="18" charset="0"/>
                <a:cs typeface="Times New Roman" panose="02020603050405020304" pitchFamily="18" charset="0"/>
              </a:rPr>
              <a:t> for representing probabilistic relationships among variables (</a:t>
            </a:r>
            <a:r>
              <a:rPr lang="en-US" sz="1800" b="1" i="1" dirty="0">
                <a:solidFill>
                  <a:schemeClr val="tx1"/>
                </a:solidFill>
                <a:latin typeface="Times New Roman" panose="02020603050405020304" pitchFamily="18" charset="0"/>
                <a:cs typeface="Times New Roman" panose="02020603050405020304" pitchFamily="18" charset="0"/>
              </a:rPr>
              <a:t>Bayesian probability uses prior information to update beliefs</a:t>
            </a:r>
            <a:r>
              <a:rPr lang="en-US" sz="1800" dirty="0">
                <a:solidFill>
                  <a:schemeClr val="tx1"/>
                </a:solidFill>
                <a:latin typeface="Times New Roman" panose="02020603050405020304" pitchFamily="18" charset="0"/>
                <a:cs typeface="Times New Roman" panose="02020603050405020304" pitchFamily="18" charset="0"/>
              </a:rPr>
              <a:t>), and various machine learning algorithms that incorporate uncertainty in decision-making.</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1800" b="1" i="1" dirty="0">
                <a:solidFill>
                  <a:schemeClr val="tx1"/>
                </a:solidFill>
                <a:latin typeface="Times New Roman" panose="02020603050405020304" pitchFamily="18" charset="0"/>
                <a:cs typeface="Times New Roman" panose="02020603050405020304" pitchFamily="18" charset="0"/>
              </a:rPr>
              <a:t>Learning and Inference: </a:t>
            </a:r>
            <a:r>
              <a:rPr lang="en-US" sz="1800" dirty="0">
                <a:solidFill>
                  <a:schemeClr val="tx1"/>
                </a:solidFill>
                <a:latin typeface="Times New Roman" panose="02020603050405020304" pitchFamily="18" charset="0"/>
                <a:cs typeface="Times New Roman" panose="02020603050405020304" pitchFamily="18" charset="0"/>
              </a:rPr>
              <a:t>In machine learning, probabilistic models are often used for </a:t>
            </a:r>
            <a:r>
              <a:rPr lang="en-US" sz="1800" b="1" i="1" dirty="0">
                <a:solidFill>
                  <a:schemeClr val="tx1"/>
                </a:solidFill>
                <a:latin typeface="Times New Roman" panose="02020603050405020304" pitchFamily="18" charset="0"/>
                <a:cs typeface="Times New Roman" panose="02020603050405020304" pitchFamily="18" charset="0"/>
              </a:rPr>
              <a:t>learning from data and making predictions</a:t>
            </a:r>
            <a:r>
              <a:rPr lang="en-US" sz="1800" dirty="0">
                <a:solidFill>
                  <a:schemeClr val="tx1"/>
                </a:solidFill>
                <a:latin typeface="Times New Roman" panose="02020603050405020304" pitchFamily="18" charset="0"/>
                <a:cs typeface="Times New Roman" panose="02020603050405020304" pitchFamily="18" charset="0"/>
              </a:rPr>
              <a:t>. They can model the uncertainty in data and provide measures of confidence in predictions.</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1800" dirty="0">
                <a:solidFill>
                  <a:schemeClr val="tx1"/>
                </a:solidFill>
                <a:latin typeface="Times New Roman" panose="02020603050405020304" pitchFamily="18" charset="0"/>
                <a:cs typeface="Times New Roman" panose="02020603050405020304" pitchFamily="18" charset="0"/>
              </a:rPr>
              <a:t>Probabilistic models are a fundamental tool for dealing with uncertainty and making informed decisions in situations where complete determinism is not applicable or practical.</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342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Continuous Bag of words (BOW)</a:t>
            </a:r>
            <a:br>
              <a:rPr lang="en-US" sz="3200" dirty="0">
                <a:solidFill>
                  <a:srgbClr val="FF0000"/>
                </a:solidFill>
                <a:latin typeface="Times New Roman" panose="02020603050405020304" pitchFamily="18" charset="0"/>
                <a:cs typeface="Times New Roman" panose="02020603050405020304" pitchFamily="18" charset="0"/>
              </a:rPr>
            </a:br>
            <a:r>
              <a:rPr lang="en-IN" sz="3200" dirty="0">
                <a:solidFill>
                  <a:srgbClr val="0070C0"/>
                </a:solidFill>
              </a:rPr>
              <a:t> </a:t>
            </a:r>
          </a:p>
        </p:txBody>
      </p:sp>
      <p:pic>
        <p:nvPicPr>
          <p:cNvPr id="5" name="Content Placeholder 4">
            <a:extLst>
              <a:ext uri="{FF2B5EF4-FFF2-40B4-BE49-F238E27FC236}">
                <a16:creationId xmlns:a16="http://schemas.microsoft.com/office/drawing/2014/main" id="{46EF88C0-63C2-F80C-111A-99D7B22BF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781" y="1326674"/>
            <a:ext cx="3387090" cy="4312126"/>
          </a:xfrm>
        </p:spPr>
      </p:pic>
      <p:pic>
        <p:nvPicPr>
          <p:cNvPr id="7" name="Picture 6">
            <a:extLst>
              <a:ext uri="{FF2B5EF4-FFF2-40B4-BE49-F238E27FC236}">
                <a16:creationId xmlns:a16="http://schemas.microsoft.com/office/drawing/2014/main" id="{8496BDEE-5828-04F2-9EA7-4082071C3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780" y="1219200"/>
            <a:ext cx="4732020" cy="4312126"/>
          </a:xfrm>
          <a:prstGeom prst="rect">
            <a:avLst/>
          </a:prstGeom>
        </p:spPr>
      </p:pic>
    </p:spTree>
    <p:extLst>
      <p:ext uri="{BB962C8B-B14F-4D97-AF65-F5344CB8AC3E}">
        <p14:creationId xmlns:p14="http://schemas.microsoft.com/office/powerpoint/2010/main" val="3106786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CBOW - Architecture</a:t>
            </a:r>
            <a:br>
              <a:rPr lang="en-US" sz="3200" dirty="0">
                <a:solidFill>
                  <a:srgbClr val="FF0000"/>
                </a:solidFill>
                <a:latin typeface="Times New Roman" panose="02020603050405020304" pitchFamily="18" charset="0"/>
                <a:cs typeface="Times New Roman" panose="02020603050405020304" pitchFamily="18" charset="0"/>
              </a:rPr>
            </a:br>
            <a:r>
              <a:rPr lang="en-IN" sz="3200" dirty="0">
                <a:solidFill>
                  <a:srgbClr val="0070C0"/>
                </a:solidFill>
              </a:rPr>
              <a:t> </a:t>
            </a:r>
          </a:p>
        </p:txBody>
      </p:sp>
      <p:sp>
        <p:nvSpPr>
          <p:cNvPr id="6" name="Content Placeholder 5">
            <a:extLst>
              <a:ext uri="{FF2B5EF4-FFF2-40B4-BE49-F238E27FC236}">
                <a16:creationId xmlns:a16="http://schemas.microsoft.com/office/drawing/2014/main" id="{D1703380-4370-F44E-E375-088F91539D80}"/>
              </a:ext>
            </a:extLst>
          </p:cNvPr>
          <p:cNvSpPr>
            <a:spLocks noGrp="1"/>
          </p:cNvSpPr>
          <p:nvPr>
            <p:ph idx="1"/>
          </p:nvPr>
        </p:nvSpPr>
        <p:spPr>
          <a:xfrm>
            <a:off x="152400" y="805992"/>
            <a:ext cx="8229600" cy="4525963"/>
          </a:xfrm>
        </p:spPr>
        <p:txBody>
          <a:bodyPr/>
          <a:lstStyle/>
          <a:p>
            <a:pPr algn="just"/>
            <a:endParaRPr lang="en-US" sz="2400" dirty="0"/>
          </a:p>
          <a:p>
            <a:pPr algn="just"/>
            <a:endParaRPr lang="en-IN" sz="2400" dirty="0"/>
          </a:p>
        </p:txBody>
      </p:sp>
      <p:sp>
        <p:nvSpPr>
          <p:cNvPr id="10" name="TextBox 9">
            <a:extLst>
              <a:ext uri="{FF2B5EF4-FFF2-40B4-BE49-F238E27FC236}">
                <a16:creationId xmlns:a16="http://schemas.microsoft.com/office/drawing/2014/main" id="{0E0CCD37-0585-390A-0932-B0E381506F0A}"/>
              </a:ext>
            </a:extLst>
          </p:cNvPr>
          <p:cNvSpPr txBox="1"/>
          <p:nvPr/>
        </p:nvSpPr>
        <p:spPr>
          <a:xfrm>
            <a:off x="457200" y="758876"/>
            <a:ext cx="8077200" cy="2031325"/>
          </a:xfrm>
          <a:prstGeom prst="rect">
            <a:avLst/>
          </a:prstGeom>
          <a:noFill/>
        </p:spPr>
        <p:txBody>
          <a:bodyPr wrap="square">
            <a:spAutoFit/>
          </a:bodyPr>
          <a:lstStyle/>
          <a:p>
            <a:pPr algn="just"/>
            <a:r>
              <a:rPr lang="en-US" dirty="0"/>
              <a:t>The CBOW model attempts to comprehend the context of the words around the target word to predict it. Consider the previous phrase, "It is a pleasant day." The model transforms this sentence into word pairs (context word and target word). The user must configure the window size. The word pairings would appear like this if the context word's window were 2: ([it, a], is), ([is, nice], a) ([a, day], pleasant). The model tries to predict the target term using these word pairings while considering the context words.</a:t>
            </a:r>
            <a:endParaRPr lang="en-IN" dirty="0"/>
          </a:p>
        </p:txBody>
      </p:sp>
      <p:pic>
        <p:nvPicPr>
          <p:cNvPr id="12" name="Picture 11">
            <a:extLst>
              <a:ext uri="{FF2B5EF4-FFF2-40B4-BE49-F238E27FC236}">
                <a16:creationId xmlns:a16="http://schemas.microsoft.com/office/drawing/2014/main" id="{CFCC2A64-586D-A4D3-2153-32CEB8716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857952"/>
            <a:ext cx="3917684" cy="3760076"/>
          </a:xfrm>
          <a:prstGeom prst="rect">
            <a:avLst/>
          </a:prstGeom>
        </p:spPr>
      </p:pic>
    </p:spTree>
    <p:extLst>
      <p:ext uri="{BB962C8B-B14F-4D97-AF65-F5344CB8AC3E}">
        <p14:creationId xmlns:p14="http://schemas.microsoft.com/office/powerpoint/2010/main" val="1055981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242430"/>
            <a:ext cx="8229600" cy="563562"/>
          </a:xfrm>
        </p:spPr>
        <p:txBody>
          <a:bodyPr/>
          <a:lstStyle/>
          <a:p>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CBOW - Architecture</a:t>
            </a:r>
            <a:br>
              <a:rPr lang="en-US" sz="3200" dirty="0">
                <a:solidFill>
                  <a:srgbClr val="FF0000"/>
                </a:solidFill>
                <a:latin typeface="Times New Roman" panose="02020603050405020304" pitchFamily="18" charset="0"/>
                <a:cs typeface="Times New Roman" panose="02020603050405020304" pitchFamily="18" charset="0"/>
              </a:rPr>
            </a:br>
            <a:r>
              <a:rPr lang="en-IN" sz="3200" dirty="0">
                <a:solidFill>
                  <a:srgbClr val="0070C0"/>
                </a:solidFill>
              </a:rPr>
              <a:t> </a:t>
            </a:r>
          </a:p>
        </p:txBody>
      </p:sp>
      <p:sp>
        <p:nvSpPr>
          <p:cNvPr id="6" name="Content Placeholder 5">
            <a:extLst>
              <a:ext uri="{FF2B5EF4-FFF2-40B4-BE49-F238E27FC236}">
                <a16:creationId xmlns:a16="http://schemas.microsoft.com/office/drawing/2014/main" id="{D1703380-4370-F44E-E375-088F91539D80}"/>
              </a:ext>
            </a:extLst>
          </p:cNvPr>
          <p:cNvSpPr>
            <a:spLocks noGrp="1"/>
          </p:cNvSpPr>
          <p:nvPr>
            <p:ph idx="1"/>
          </p:nvPr>
        </p:nvSpPr>
        <p:spPr>
          <a:xfrm>
            <a:off x="152400" y="805992"/>
            <a:ext cx="8229600" cy="4525963"/>
          </a:xfrm>
        </p:spPr>
        <p:txBody>
          <a:bodyPr/>
          <a:lstStyle/>
          <a:p>
            <a:pPr algn="just"/>
            <a:endParaRPr lang="en-US" sz="2400" dirty="0"/>
          </a:p>
          <a:p>
            <a:pPr algn="just"/>
            <a:endParaRPr lang="en-IN" sz="2400" dirty="0"/>
          </a:p>
        </p:txBody>
      </p:sp>
      <p:sp>
        <p:nvSpPr>
          <p:cNvPr id="4" name="TextBox 3">
            <a:extLst>
              <a:ext uri="{FF2B5EF4-FFF2-40B4-BE49-F238E27FC236}">
                <a16:creationId xmlns:a16="http://schemas.microsoft.com/office/drawing/2014/main" id="{C92B313E-5F98-2890-AFEF-79D2282FD19F}"/>
              </a:ext>
            </a:extLst>
          </p:cNvPr>
          <p:cNvSpPr txBox="1"/>
          <p:nvPr/>
        </p:nvSpPr>
        <p:spPr>
          <a:xfrm>
            <a:off x="762000" y="1341379"/>
            <a:ext cx="4572000" cy="646331"/>
          </a:xfrm>
          <a:prstGeom prst="rect">
            <a:avLst/>
          </a:prstGeom>
          <a:noFill/>
        </p:spPr>
        <p:txBody>
          <a:bodyPr wrap="square">
            <a:spAutoFit/>
          </a:bodyPr>
          <a:lstStyle/>
          <a:p>
            <a:r>
              <a:rPr lang="en-IN" dirty="0">
                <a:hlinkClick r:id="rId2"/>
              </a:rPr>
              <a:t>https://www.scaler.com/topics/nlp/cbow/</a:t>
            </a:r>
            <a:endParaRPr lang="en-IN" dirty="0"/>
          </a:p>
          <a:p>
            <a:endParaRPr lang="en-IN" dirty="0"/>
          </a:p>
        </p:txBody>
      </p:sp>
    </p:spTree>
    <p:extLst>
      <p:ext uri="{BB962C8B-B14F-4D97-AF65-F5344CB8AC3E}">
        <p14:creationId xmlns:p14="http://schemas.microsoft.com/office/powerpoint/2010/main" val="2412322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Skip-gram</a:t>
            </a:r>
            <a:br>
              <a:rPr lang="en-IN" sz="4400" dirty="0">
                <a:solidFill>
                  <a:schemeClr val="tx1"/>
                </a:solidFill>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010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35044"/>
            <a:ext cx="8229600" cy="214770"/>
          </a:xfrm>
        </p:spPr>
        <p:txBody>
          <a:bodyPr/>
          <a:lstStyle/>
          <a:p>
            <a:pPr fontAlgn="base"/>
            <a:r>
              <a:rPr lang="en-IN" sz="3200" b="1" i="0" dirty="0">
                <a:solidFill>
                  <a:srgbClr val="0070C0"/>
                </a:solidFill>
                <a:effectLst/>
                <a:latin typeface="+mn-lt"/>
              </a:rPr>
              <a:t>Skip Gram</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57200"/>
            <a:ext cx="8686800" cy="5777370"/>
          </a:xfrm>
        </p:spPr>
        <p:txBody>
          <a:bodyPr/>
          <a:lstStyle/>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It is the complete opposite of the CBOW model.</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It is shown that this method produces more meaningful embeddings.</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The skip-gram model aims to </a:t>
            </a:r>
            <a:r>
              <a:rPr lang="en-US" sz="2000" b="1" dirty="0">
                <a:latin typeface="Times New Roman" panose="02020603050405020304" pitchFamily="18" charset="0"/>
                <a:cs typeface="Times New Roman" panose="02020603050405020304" pitchFamily="18" charset="0"/>
              </a:rPr>
              <a:t>predict the context words </a:t>
            </a:r>
            <a:r>
              <a:rPr lang="en-US" sz="2000" dirty="0">
                <a:latin typeface="Times New Roman" panose="02020603050405020304" pitchFamily="18" charset="0"/>
                <a:cs typeface="Times New Roman" panose="02020603050405020304" pitchFamily="18" charset="0"/>
              </a:rPr>
              <a:t>given a target word. </a:t>
            </a: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It trains the model to maximize the probability of context words given a specific word in the middle of a context window.</a:t>
            </a:r>
          </a:p>
          <a:p>
            <a:pPr>
              <a:lnSpc>
                <a:spcPct val="150000"/>
              </a:lnSpc>
            </a:pPr>
            <a:r>
              <a:rPr lang="en-US" sz="2000" dirty="0">
                <a:latin typeface="Times New Roman" panose="02020603050405020304" pitchFamily="18" charset="0"/>
                <a:cs typeface="Times New Roman" panose="02020603050405020304" pitchFamily="18" charset="0"/>
              </a:rPr>
              <a:t>Consider a sentence:</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Sentence: "The quick brown fox jumps over the lazy dog."</a:t>
            </a:r>
          </a:p>
          <a:p>
            <a:pPr>
              <a:lnSpc>
                <a:spcPct val="150000"/>
              </a:lnSpc>
            </a:pPr>
            <a:r>
              <a:rPr lang="en-US" sz="2000" dirty="0">
                <a:latin typeface="Times New Roman" panose="02020603050405020304" pitchFamily="18" charset="0"/>
                <a:cs typeface="Times New Roman" panose="02020603050405020304" pitchFamily="18" charset="0"/>
              </a:rPr>
              <a:t>For the target word "fox" with a context window size of 2:</a:t>
            </a:r>
          </a:p>
          <a:p>
            <a:pPr>
              <a:lnSpc>
                <a:spcPct val="150000"/>
              </a:lnSpc>
            </a:pPr>
            <a:r>
              <a:rPr lang="en-US" sz="2000" dirty="0">
                <a:latin typeface="Times New Roman" panose="02020603050405020304" pitchFamily="18" charset="0"/>
                <a:cs typeface="Times New Roman" panose="02020603050405020304" pitchFamily="18" charset="0"/>
              </a:rPr>
              <a:t>Context Words: ["quick", "brown", "jumps", "over"]</a:t>
            </a:r>
          </a:p>
          <a:p>
            <a:pPr>
              <a:lnSpc>
                <a:spcPct val="150000"/>
              </a:lnSpc>
            </a:pPr>
            <a:r>
              <a:rPr lang="en-US" sz="2000" dirty="0">
                <a:latin typeface="Times New Roman" panose="02020603050405020304" pitchFamily="18" charset="0"/>
                <a:cs typeface="Times New Roman" panose="02020603050405020304" pitchFamily="18" charset="0"/>
              </a:rPr>
              <a:t>The skip-gram model will use "fox" to predict the context words "quick", "brown", "jumps", and "over".</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857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35044"/>
            <a:ext cx="8229600" cy="214770"/>
          </a:xfrm>
        </p:spPr>
        <p:txBody>
          <a:bodyPr/>
          <a:lstStyle/>
          <a:p>
            <a:pPr fontAlgn="base"/>
            <a:r>
              <a:rPr lang="en-IN" sz="3200" b="1" i="0" dirty="0">
                <a:solidFill>
                  <a:srgbClr val="0070C0"/>
                </a:solidFill>
                <a:effectLst/>
                <a:latin typeface="+mn-lt"/>
              </a:rPr>
              <a:t>Skip Gram</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57200"/>
            <a:ext cx="8686800" cy="5777370"/>
          </a:xfrm>
        </p:spPr>
        <p:txBody>
          <a:bodyPr/>
          <a:lstStyle/>
          <a:p>
            <a:pPr marL="0" indent="0" algn="just">
              <a:spcBef>
                <a:spcPts val="0"/>
              </a:spcBef>
              <a:buNone/>
            </a:pPr>
            <a:r>
              <a:rPr lang="en-US" sz="2400" dirty="0">
                <a:latin typeface="Times New Roman" panose="02020603050405020304" pitchFamily="18" charset="0"/>
                <a:cs typeface="Times New Roman" panose="02020603050405020304" pitchFamily="18" charset="0"/>
              </a:rPr>
              <a:t>In this model, we try to make the central word closer to the neighboring words. It is the complete opposite of the CBOW model. It is shown that this method produces more meaningful embeddings.</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8774AA-9E29-0C5C-A9FD-75208EFE40F3}"/>
              </a:ext>
            </a:extLst>
          </p:cNvPr>
          <p:cNvPicPr>
            <a:picLocks noChangeAspect="1"/>
          </p:cNvPicPr>
          <p:nvPr/>
        </p:nvPicPr>
        <p:blipFill>
          <a:blip r:embed="rId2"/>
          <a:stretch>
            <a:fillRect/>
          </a:stretch>
        </p:blipFill>
        <p:spPr>
          <a:xfrm>
            <a:off x="457200" y="1783785"/>
            <a:ext cx="4153750" cy="3124200"/>
          </a:xfrm>
          <a:prstGeom prst="rect">
            <a:avLst/>
          </a:prstGeom>
        </p:spPr>
      </p:pic>
      <p:sp>
        <p:nvSpPr>
          <p:cNvPr id="6" name="TextBox 5">
            <a:extLst>
              <a:ext uri="{FF2B5EF4-FFF2-40B4-BE49-F238E27FC236}">
                <a16:creationId xmlns:a16="http://schemas.microsoft.com/office/drawing/2014/main" id="{1C6C73F5-B8A0-F946-F408-EA099F06852B}"/>
              </a:ext>
            </a:extLst>
          </p:cNvPr>
          <p:cNvSpPr txBox="1"/>
          <p:nvPr/>
        </p:nvSpPr>
        <p:spPr>
          <a:xfrm>
            <a:off x="86032" y="5105400"/>
            <a:ext cx="8667135" cy="1477328"/>
          </a:xfrm>
          <a:prstGeom prst="rect">
            <a:avLst/>
          </a:prstGeom>
          <a:noFill/>
        </p:spPr>
        <p:txBody>
          <a:bodyPr wrap="square">
            <a:spAutoFit/>
          </a:bodyPr>
          <a:lstStyle/>
          <a:p>
            <a:pPr algn="just"/>
            <a:r>
              <a:rPr lang="en-US" dirty="0"/>
              <a:t>After applying the above neural embedding methods we get trained vectors of each word after many iterations through the corpus. These trained vectors preserve syntactical or semantic information and are converted to lower dimensions. The vectors with similar meaning or semantic information are placed close to each other in space.</a:t>
            </a:r>
            <a:endParaRPr lang="en-IN" dirty="0"/>
          </a:p>
        </p:txBody>
      </p:sp>
    </p:spTree>
    <p:extLst>
      <p:ext uri="{BB962C8B-B14F-4D97-AF65-F5344CB8AC3E}">
        <p14:creationId xmlns:p14="http://schemas.microsoft.com/office/powerpoint/2010/main" val="2886980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F1F-E2B9-7FDE-C29D-7F8DC2710E2B}"/>
              </a:ext>
            </a:extLst>
          </p:cNvPr>
          <p:cNvSpPr>
            <a:spLocks noGrp="1"/>
          </p:cNvSpPr>
          <p:nvPr>
            <p:ph type="title"/>
          </p:nvPr>
        </p:nvSpPr>
        <p:spPr>
          <a:xfrm>
            <a:off x="457200" y="135044"/>
            <a:ext cx="8229600" cy="214770"/>
          </a:xfrm>
        </p:spPr>
        <p:txBody>
          <a:bodyPr/>
          <a:lstStyle/>
          <a:p>
            <a:pPr fontAlgn="base"/>
            <a:r>
              <a:rPr lang="en-IN" sz="3200" b="1" i="0" dirty="0">
                <a:solidFill>
                  <a:srgbClr val="0070C0"/>
                </a:solidFill>
                <a:effectLst/>
                <a:latin typeface="+mn-lt"/>
              </a:rPr>
              <a:t>Skip Gram</a:t>
            </a:r>
          </a:p>
        </p:txBody>
      </p:sp>
      <p:sp>
        <p:nvSpPr>
          <p:cNvPr id="3" name="Content Placeholder 2">
            <a:extLst>
              <a:ext uri="{FF2B5EF4-FFF2-40B4-BE49-F238E27FC236}">
                <a16:creationId xmlns:a16="http://schemas.microsoft.com/office/drawing/2014/main" id="{9F10D217-E7B9-29FA-16C0-DCB1C15E8CC8}"/>
              </a:ext>
            </a:extLst>
          </p:cNvPr>
          <p:cNvSpPr>
            <a:spLocks noGrp="1"/>
          </p:cNvSpPr>
          <p:nvPr>
            <p:ph idx="1"/>
          </p:nvPr>
        </p:nvSpPr>
        <p:spPr>
          <a:xfrm>
            <a:off x="76200" y="457200"/>
            <a:ext cx="8686800" cy="5777370"/>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hlinkClick r:id="rId2"/>
              </a:rPr>
              <a:t>https://towardsdatascience.com/skip-gram-nlp-context-words-prediction-algorithm-5bbf34f84e0c</a:t>
            </a: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12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Sentence Embeddings</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9512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B999-6FD8-99B6-CDF6-8D267BBDE07D}"/>
              </a:ext>
            </a:extLst>
          </p:cNvPr>
          <p:cNvSpPr>
            <a:spLocks noGrp="1"/>
          </p:cNvSpPr>
          <p:nvPr>
            <p:ph type="title"/>
          </p:nvPr>
        </p:nvSpPr>
        <p:spPr>
          <a:xfrm>
            <a:off x="457200" y="92075"/>
            <a:ext cx="8229600" cy="6397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Sentence Embeddings</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60FA26A-AED7-9F09-86B1-BB48CD4FF280}"/>
              </a:ext>
            </a:extLst>
          </p:cNvPr>
          <p:cNvSpPr>
            <a:spLocks noGrp="1"/>
          </p:cNvSpPr>
          <p:nvPr>
            <p:ph idx="1"/>
          </p:nvPr>
        </p:nvSpPr>
        <p:spPr>
          <a:xfrm>
            <a:off x="304800" y="1066800"/>
            <a:ext cx="8229600" cy="4525963"/>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Sentence embeddings are a type of representation in natural language processing (NLP) where entire sentences are mapped to vectors in a continuous vector space. </a:t>
            </a:r>
          </a:p>
          <a:p>
            <a:pPr algn="just">
              <a:lnSpc>
                <a:spcPct val="150000"/>
              </a:lnSpc>
            </a:pPr>
            <a:r>
              <a:rPr lang="en-US" sz="2400" dirty="0">
                <a:latin typeface="Times New Roman" panose="02020603050405020304" pitchFamily="18" charset="0"/>
                <a:cs typeface="Times New Roman" panose="02020603050405020304" pitchFamily="18" charset="0"/>
              </a:rPr>
              <a:t>These embeddings capture the semantic meaning of sentences, allowing for various NLP tasks that require understanding beyond individual word meanings. </a:t>
            </a:r>
          </a:p>
          <a:p>
            <a:pPr algn="just">
              <a:lnSpc>
                <a:spcPct val="150000"/>
              </a:lnSpc>
            </a:pPr>
            <a:r>
              <a:rPr lang="en-US" sz="2400" dirty="0">
                <a:latin typeface="Times New Roman" panose="02020603050405020304" pitchFamily="18" charset="0"/>
                <a:cs typeface="Times New Roman" panose="02020603050405020304" pitchFamily="18" charset="0"/>
              </a:rPr>
              <a:t>Sentence embeddings are particularly useful for tasks involving sentence-level semantics, such as sentence similarity, paraphrase detection, and sentiment analysis.</a:t>
            </a:r>
          </a:p>
        </p:txBody>
      </p:sp>
    </p:spTree>
    <p:extLst>
      <p:ext uri="{BB962C8B-B14F-4D97-AF65-F5344CB8AC3E}">
        <p14:creationId xmlns:p14="http://schemas.microsoft.com/office/powerpoint/2010/main" val="792231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B999-6FD8-99B6-CDF6-8D267BBDE07D}"/>
              </a:ext>
            </a:extLst>
          </p:cNvPr>
          <p:cNvSpPr>
            <a:spLocks noGrp="1"/>
          </p:cNvSpPr>
          <p:nvPr>
            <p:ph type="title"/>
          </p:nvPr>
        </p:nvSpPr>
        <p:spPr>
          <a:xfrm>
            <a:off x="457200" y="92075"/>
            <a:ext cx="8229600" cy="639762"/>
          </a:xfrm>
        </p:spPr>
        <p:txBody>
          <a:bodyPr/>
          <a:lstStyle/>
          <a:p>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Sentence Embeddings</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60FA26A-AED7-9F09-86B1-BB48CD4FF280}"/>
              </a:ext>
            </a:extLst>
          </p:cNvPr>
          <p:cNvSpPr>
            <a:spLocks noGrp="1"/>
          </p:cNvSpPr>
          <p:nvPr>
            <p:ph idx="1"/>
          </p:nvPr>
        </p:nvSpPr>
        <p:spPr>
          <a:xfrm>
            <a:off x="304800" y="1066800"/>
            <a:ext cx="8229600" cy="4525963"/>
          </a:xfrm>
        </p:spPr>
        <p:txBody>
          <a:bodyPr/>
          <a:lstStyle/>
          <a:p>
            <a:pPr algn="just">
              <a:lnSpc>
                <a:spcPct val="150000"/>
              </a:lnSpc>
            </a:pPr>
            <a:r>
              <a:rPr lang="en-US" sz="2400" dirty="0"/>
              <a:t>In NLP, sentence embedding refers to </a:t>
            </a:r>
            <a:r>
              <a:rPr lang="en-US" sz="2400" b="1" dirty="0"/>
              <a:t>a numeric representation of a sentence in the form of a vector of real numbers, which encodes meaningful semantic information</a:t>
            </a:r>
            <a:r>
              <a:rPr lang="en-US" sz="2400" dirty="0"/>
              <a:t>.</a:t>
            </a:r>
          </a:p>
          <a:p>
            <a:pPr algn="just">
              <a:lnSpc>
                <a:spcPct val="150000"/>
              </a:lnSpc>
            </a:pPr>
            <a:r>
              <a:rPr lang="en-US" sz="2400" dirty="0"/>
              <a:t>It enables comparisons of sentence similarity by measuring the distance or similarity between these vectors.</a:t>
            </a:r>
          </a:p>
          <a:p>
            <a:pPr algn="just">
              <a:lnSpc>
                <a:spcPct val="150000"/>
              </a:lnSpc>
            </a:pPr>
            <a:r>
              <a:rPr lang="en-US" sz="2400" dirty="0"/>
              <a:t>Techniques like Universal Sentence Encoder (USE) use deep learning models trained on large corpora to generate these embeddings, which find applications in tasks like text classification, clustering, and similarity matching.</a:t>
            </a:r>
          </a:p>
        </p:txBody>
      </p:sp>
    </p:spTree>
    <p:extLst>
      <p:ext uri="{BB962C8B-B14F-4D97-AF65-F5344CB8AC3E}">
        <p14:creationId xmlns:p14="http://schemas.microsoft.com/office/powerpoint/2010/main" val="28392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Importance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838200"/>
            <a:ext cx="8631810" cy="6095998"/>
          </a:xfrm>
        </p:spPr>
        <p:txBody>
          <a:bodyPr vert="horz" wrap="square" lIns="91440" tIns="45720" rIns="91440" bIns="45720" numCol="1" rtlCol="0" anchor="t" anchorCtr="0" compatLnSpc="1">
            <a:normAutofit/>
          </a:bodyPr>
          <a:lstStyle/>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One of the most significant advantages of the probabilistic modeling technique is that it provides a </a:t>
            </a:r>
            <a:r>
              <a:rPr lang="en-US" sz="2000" b="1" i="1" dirty="0">
                <a:solidFill>
                  <a:schemeClr val="tx1"/>
                </a:solidFill>
                <a:latin typeface="Times New Roman" panose="02020603050405020304" pitchFamily="18" charset="0"/>
                <a:cs typeface="Times New Roman" panose="02020603050405020304" pitchFamily="18" charset="0"/>
              </a:rPr>
              <a:t>comprehensive understanding of the uncertainty</a:t>
            </a:r>
            <a:r>
              <a:rPr lang="en-US" sz="2000" dirty="0">
                <a:solidFill>
                  <a:schemeClr val="tx1"/>
                </a:solidFill>
                <a:latin typeface="Times New Roman" panose="02020603050405020304" pitchFamily="18" charset="0"/>
                <a:cs typeface="Times New Roman" panose="02020603050405020304" pitchFamily="18" charset="0"/>
              </a:rPr>
              <a:t> associated with predictions. </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An example of a probabilistic classifier that </a:t>
            </a:r>
            <a:r>
              <a:rPr lang="en-US" sz="2000" b="1" i="1" dirty="0">
                <a:solidFill>
                  <a:schemeClr val="tx1"/>
                </a:solidFill>
                <a:latin typeface="Times New Roman" panose="02020603050405020304" pitchFamily="18" charset="0"/>
                <a:cs typeface="Times New Roman" panose="02020603050405020304" pitchFamily="18" charset="0"/>
              </a:rPr>
              <a:t>assigns a probability of 0.9 to the 'Dog' </a:t>
            </a:r>
            <a:r>
              <a:rPr lang="en-US" sz="2000" dirty="0">
                <a:solidFill>
                  <a:schemeClr val="tx1"/>
                </a:solidFill>
                <a:latin typeface="Times New Roman" panose="02020603050405020304" pitchFamily="18" charset="0"/>
                <a:cs typeface="Times New Roman" panose="02020603050405020304" pitchFamily="18" charset="0"/>
              </a:rPr>
              <a:t>class suggests the classifier is </a:t>
            </a:r>
            <a:r>
              <a:rPr lang="en-US" sz="2000" b="1" i="1" dirty="0">
                <a:solidFill>
                  <a:schemeClr val="tx1"/>
                </a:solidFill>
                <a:latin typeface="Times New Roman" panose="02020603050405020304" pitchFamily="18" charset="0"/>
                <a:cs typeface="Times New Roman" panose="02020603050405020304" pitchFamily="18" charset="0"/>
              </a:rPr>
              <a:t>quite confident that the animal in the image is a dog. </a:t>
            </a:r>
            <a:r>
              <a:rPr lang="en-US" sz="2000" dirty="0">
                <a:solidFill>
                  <a:schemeClr val="tx1"/>
                </a:solidFill>
                <a:latin typeface="Times New Roman" panose="02020603050405020304" pitchFamily="18" charset="0"/>
                <a:cs typeface="Times New Roman" panose="02020603050405020304" pitchFamily="18" charset="0"/>
              </a:rPr>
              <a:t>It is heavily dependent on the opposing concepts of uncertainty and confidence.</a:t>
            </a:r>
          </a:p>
          <a:p>
            <a:pPr marL="457200" marR="0" lvl="0" indent="-457200" algn="just" defTabSz="914400" rtl="0" eaLnBrk="1" fontAlgn="auto" latinLnBrk="0" hangingPunct="1">
              <a:lnSpc>
                <a:spcPct val="200000"/>
              </a:lnSpc>
              <a:spcBef>
                <a:spcPct val="20000"/>
              </a:spcBef>
              <a:spcAft>
                <a:spcPts val="0"/>
              </a:spcAft>
              <a:buClrTx/>
              <a:buSzTx/>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Probabilistic Approaches or Algorithms play a vital role in Artificial Intelligence and Cognitive Science for generating, reasoning, decisions.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95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3D34-FE24-6B35-0B45-F9495C9EA207}"/>
              </a:ext>
            </a:extLst>
          </p:cNvPr>
          <p:cNvSpPr>
            <a:spLocks noGrp="1"/>
          </p:cNvSpPr>
          <p:nvPr>
            <p:ph type="title"/>
          </p:nvPr>
        </p:nvSpPr>
        <p:spPr>
          <a:xfrm>
            <a:off x="457200" y="274638"/>
            <a:ext cx="8229600" cy="639762"/>
          </a:xfrm>
        </p:spPr>
        <p:txBody>
          <a:bodyPr/>
          <a:lstStyle/>
          <a:p>
            <a:r>
              <a:rPr lang="en-US" b="1" dirty="0"/>
              <a:t>Sentence Embedding Models </a:t>
            </a:r>
            <a:endParaRPr lang="en-US" dirty="0"/>
          </a:p>
        </p:txBody>
      </p:sp>
      <p:sp>
        <p:nvSpPr>
          <p:cNvPr id="3" name="Content Placeholder 2">
            <a:extLst>
              <a:ext uri="{FF2B5EF4-FFF2-40B4-BE49-F238E27FC236}">
                <a16:creationId xmlns:a16="http://schemas.microsoft.com/office/drawing/2014/main" id="{14A1E2BF-5D86-F473-24D4-273AA0011C68}"/>
              </a:ext>
            </a:extLst>
          </p:cNvPr>
          <p:cNvSpPr>
            <a:spLocks noGrp="1"/>
          </p:cNvSpPr>
          <p:nvPr>
            <p:ph idx="1"/>
          </p:nvPr>
        </p:nvSpPr>
        <p:spPr>
          <a:xfrm>
            <a:off x="457200" y="1295400"/>
            <a:ext cx="8229600" cy="4525963"/>
          </a:xfrm>
        </p:spPr>
        <p:txBody>
          <a:bodyPr/>
          <a:lstStyle/>
          <a:p>
            <a:pPr algn="just">
              <a:lnSpc>
                <a:spcPct val="150000"/>
              </a:lnSpc>
            </a:pPr>
            <a:r>
              <a:rPr lang="en-US" sz="2400" dirty="0"/>
              <a:t>Sentence embedding models are designed to encapsulate the semantic essence of a sentence within a fixed-length vector.</a:t>
            </a:r>
          </a:p>
          <a:p>
            <a:pPr algn="just">
              <a:lnSpc>
                <a:spcPct val="150000"/>
              </a:lnSpc>
            </a:pPr>
            <a:r>
              <a:rPr lang="en-US" sz="2400" dirty="0"/>
              <a:t> Unlike traditional Bag-of-Words (</a:t>
            </a:r>
            <a:r>
              <a:rPr lang="en-US" sz="2400" dirty="0" err="1"/>
              <a:t>BoW</a:t>
            </a:r>
            <a:r>
              <a:rPr lang="en-US" sz="2400" dirty="0"/>
              <a:t>) representations or one-hot encoding, sentence embeddings capture context, meaning, and relationships between words. </a:t>
            </a:r>
          </a:p>
          <a:p>
            <a:pPr algn="just">
              <a:lnSpc>
                <a:spcPct val="150000"/>
              </a:lnSpc>
            </a:pPr>
            <a:r>
              <a:rPr lang="en-US" sz="2400" dirty="0"/>
              <a:t>This transformation is crucial for enabling machines to grasp the subtleties of human language.</a:t>
            </a:r>
          </a:p>
        </p:txBody>
      </p:sp>
    </p:spTree>
    <p:extLst>
      <p:ext uri="{BB962C8B-B14F-4D97-AF65-F5344CB8AC3E}">
        <p14:creationId xmlns:p14="http://schemas.microsoft.com/office/powerpoint/2010/main" val="1970738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30A6-E181-26E3-D88A-FFD7717A0DEE}"/>
              </a:ext>
            </a:extLst>
          </p:cNvPr>
          <p:cNvSpPr>
            <a:spLocks noGrp="1"/>
          </p:cNvSpPr>
          <p:nvPr>
            <p:ph type="title"/>
          </p:nvPr>
        </p:nvSpPr>
        <p:spPr/>
        <p:txBody>
          <a:bodyPr/>
          <a:lstStyle/>
          <a:p>
            <a:r>
              <a:rPr lang="en-US" b="1" dirty="0"/>
              <a:t>Methods of Sentence Embedding</a:t>
            </a:r>
            <a:br>
              <a:rPr lang="en-US" b="1" dirty="0"/>
            </a:br>
            <a:endParaRPr lang="en-US" dirty="0"/>
          </a:p>
        </p:txBody>
      </p:sp>
      <p:sp>
        <p:nvSpPr>
          <p:cNvPr id="3" name="Content Placeholder 2">
            <a:extLst>
              <a:ext uri="{FF2B5EF4-FFF2-40B4-BE49-F238E27FC236}">
                <a16:creationId xmlns:a16="http://schemas.microsoft.com/office/drawing/2014/main" id="{0FBC198E-B245-5DC5-E446-E151B1EC19E9}"/>
              </a:ext>
            </a:extLst>
          </p:cNvPr>
          <p:cNvSpPr>
            <a:spLocks noGrp="1"/>
          </p:cNvSpPr>
          <p:nvPr>
            <p:ph idx="1"/>
          </p:nvPr>
        </p:nvSpPr>
        <p:spPr>
          <a:xfrm>
            <a:off x="304800" y="1066800"/>
            <a:ext cx="8382000" cy="5516562"/>
          </a:xfrm>
        </p:spPr>
        <p:txBody>
          <a:bodyPr/>
          <a:lstStyle/>
          <a:p>
            <a:pPr marL="0" indent="0" algn="just">
              <a:buNone/>
            </a:pPr>
            <a:r>
              <a:rPr lang="en-US" sz="2400" dirty="0"/>
              <a:t>Several methods are employed to generate sentence embeddings:</a:t>
            </a:r>
          </a:p>
          <a:p>
            <a:pPr algn="just">
              <a:buFont typeface="+mj-lt"/>
              <a:buAutoNum type="arabicPeriod"/>
            </a:pPr>
            <a:r>
              <a:rPr lang="en-US" sz="2400" b="1" dirty="0"/>
              <a:t>Averaging Word Embeddings:</a:t>
            </a:r>
            <a:r>
              <a:rPr lang="en-US" sz="2400" dirty="0"/>
              <a:t> This approach involves taking the average of word embeddings within a sentence. While simple, it may not capture complex contextual nuances.</a:t>
            </a:r>
          </a:p>
          <a:p>
            <a:pPr algn="just">
              <a:buFont typeface="+mj-lt"/>
              <a:buAutoNum type="arabicPeriod"/>
            </a:pPr>
            <a:r>
              <a:rPr lang="en-US" sz="2400" b="1" dirty="0"/>
              <a:t>Pre-trained Models like BERT:</a:t>
            </a:r>
            <a:r>
              <a:rPr lang="en-US" sz="2400" dirty="0"/>
              <a:t> Models like BERT (Bidirectional Encoder Representations from Transformers) have revolutionized sentence embeddings. BERT-based models consider the context of each word in a sentence, resulting in rich and contextually aware embeddings.</a:t>
            </a:r>
          </a:p>
          <a:p>
            <a:pPr algn="just">
              <a:buFont typeface="+mj-lt"/>
              <a:buAutoNum type="arabicPeriod"/>
            </a:pPr>
            <a:r>
              <a:rPr lang="en-US" sz="2400" b="1" dirty="0"/>
              <a:t>Neural Network-Based Approaches:</a:t>
            </a:r>
            <a:r>
              <a:rPr lang="en-US" sz="2400" dirty="0"/>
              <a:t> Skip-Thought vectors and </a:t>
            </a:r>
            <a:r>
              <a:rPr lang="en-US" sz="2400" dirty="0" err="1"/>
              <a:t>InferSent</a:t>
            </a:r>
            <a:r>
              <a:rPr lang="en-US" sz="2400" dirty="0"/>
              <a:t> are examples of neural network-based sentence embedding models. They are trained to predict the surrounding sentences, which encourages them to understand sentence semantics.</a:t>
            </a:r>
          </a:p>
          <a:p>
            <a:pPr algn="just"/>
            <a:endParaRPr lang="en-US" sz="2400" dirty="0"/>
          </a:p>
        </p:txBody>
      </p:sp>
    </p:spTree>
    <p:extLst>
      <p:ext uri="{BB962C8B-B14F-4D97-AF65-F5344CB8AC3E}">
        <p14:creationId xmlns:p14="http://schemas.microsoft.com/office/powerpoint/2010/main" val="2886566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F1D2-E509-4283-18E3-AAE2F0F0D872}"/>
              </a:ext>
            </a:extLst>
          </p:cNvPr>
          <p:cNvSpPr>
            <a:spLocks noGrp="1"/>
          </p:cNvSpPr>
          <p:nvPr>
            <p:ph type="title"/>
          </p:nvPr>
        </p:nvSpPr>
        <p:spPr>
          <a:xfrm>
            <a:off x="457200" y="914400"/>
            <a:ext cx="8229600" cy="503238"/>
          </a:xfrm>
        </p:spPr>
        <p:txBody>
          <a:bodyPr/>
          <a:lstStyle/>
          <a:p>
            <a:r>
              <a:rPr lang="en-US" b="1" dirty="0"/>
              <a:t>Noteworthy Sentence Embedding Models</a:t>
            </a:r>
            <a:br>
              <a:rPr lang="en-US" b="1" dirty="0"/>
            </a:br>
            <a:endParaRPr lang="en-US" dirty="0"/>
          </a:p>
        </p:txBody>
      </p:sp>
      <p:sp>
        <p:nvSpPr>
          <p:cNvPr id="3" name="Content Placeholder 2">
            <a:extLst>
              <a:ext uri="{FF2B5EF4-FFF2-40B4-BE49-F238E27FC236}">
                <a16:creationId xmlns:a16="http://schemas.microsoft.com/office/drawing/2014/main" id="{07FDFC4C-841F-F105-355C-8ACEB02B6E6C}"/>
              </a:ext>
            </a:extLst>
          </p:cNvPr>
          <p:cNvSpPr>
            <a:spLocks noGrp="1"/>
          </p:cNvSpPr>
          <p:nvPr>
            <p:ph idx="1"/>
          </p:nvPr>
        </p:nvSpPr>
        <p:spPr>
          <a:xfrm>
            <a:off x="457200" y="1600200"/>
            <a:ext cx="8305800" cy="4953000"/>
          </a:xfrm>
        </p:spPr>
        <p:txBody>
          <a:bodyPr/>
          <a:lstStyle/>
          <a:p>
            <a:pPr algn="just">
              <a:buFont typeface="+mj-lt"/>
              <a:buAutoNum type="arabicPeriod"/>
            </a:pPr>
            <a:r>
              <a:rPr lang="en-US" sz="2400" b="1" dirty="0"/>
              <a:t>BERT (Bidirectional Encoder Representations from Transformers):</a:t>
            </a:r>
            <a:r>
              <a:rPr lang="en-US" sz="2400" dirty="0"/>
              <a:t> BERT has set a benchmark in sentence embeddings, offering pre-trained models for various NLP tasks. Its bidirectional attention and contextual understanding make it a prominent choice.</a:t>
            </a:r>
          </a:p>
          <a:p>
            <a:pPr algn="just">
              <a:buFont typeface="+mj-lt"/>
              <a:buAutoNum type="arabicPeriod"/>
            </a:pPr>
            <a:r>
              <a:rPr lang="en-US" sz="2400" b="1" dirty="0" err="1"/>
              <a:t>RoBERTa</a:t>
            </a:r>
            <a:r>
              <a:rPr lang="en-US" sz="2400" b="1" dirty="0"/>
              <a:t>:</a:t>
            </a:r>
            <a:r>
              <a:rPr lang="en-US" sz="2400" dirty="0"/>
              <a:t> An evolution of BERT, </a:t>
            </a:r>
            <a:r>
              <a:rPr lang="en-US" sz="2400" dirty="0" err="1"/>
              <a:t>RoBERTa</a:t>
            </a:r>
            <a:r>
              <a:rPr lang="en-US" sz="2400" dirty="0"/>
              <a:t> fine-tunes its training methodology, achieving state-of-the-art performance in multiple NLP tasks.</a:t>
            </a:r>
          </a:p>
          <a:p>
            <a:pPr algn="just">
              <a:buFont typeface="+mj-lt"/>
              <a:buAutoNum type="arabicPeriod"/>
            </a:pPr>
            <a:r>
              <a:rPr lang="en-US" sz="2400" b="1" dirty="0"/>
              <a:t>USE (Universal Sentence Encoder):</a:t>
            </a:r>
            <a:r>
              <a:rPr lang="en-US" sz="2400" dirty="0"/>
              <a:t> Developed by Google, USE generates embeddings for text that can be used for various applications, including cross-lingual tasks.</a:t>
            </a:r>
          </a:p>
          <a:p>
            <a:pPr algn="just"/>
            <a:endParaRPr lang="en-US" sz="2400" dirty="0"/>
          </a:p>
        </p:txBody>
      </p:sp>
    </p:spTree>
    <p:extLst>
      <p:ext uri="{BB962C8B-B14F-4D97-AF65-F5344CB8AC3E}">
        <p14:creationId xmlns:p14="http://schemas.microsoft.com/office/powerpoint/2010/main" val="360475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RNN</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134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4484-40AD-A9AE-04A4-3CA4CE181975}"/>
              </a:ext>
            </a:extLst>
          </p:cNvPr>
          <p:cNvSpPr>
            <a:spLocks noGrp="1"/>
          </p:cNvSpPr>
          <p:nvPr>
            <p:ph type="title"/>
          </p:nvPr>
        </p:nvSpPr>
        <p:spPr>
          <a:xfrm>
            <a:off x="457200" y="274638"/>
            <a:ext cx="8229600" cy="563562"/>
          </a:xfrm>
        </p:spPr>
        <p:txBody>
          <a:bodyPr/>
          <a:lstStyle/>
          <a:p>
            <a:r>
              <a:rPr lang="en-US" b="1" dirty="0">
                <a:latin typeface="Times New Roman" panose="02020603050405020304" pitchFamily="18" charset="0"/>
                <a:cs typeface="Times New Roman" panose="02020603050405020304" pitchFamily="18" charset="0"/>
              </a:rPr>
              <a:t>RNN</a:t>
            </a:r>
          </a:p>
        </p:txBody>
      </p:sp>
      <p:sp>
        <p:nvSpPr>
          <p:cNvPr id="3" name="Content Placeholder 2">
            <a:extLst>
              <a:ext uri="{FF2B5EF4-FFF2-40B4-BE49-F238E27FC236}">
                <a16:creationId xmlns:a16="http://schemas.microsoft.com/office/drawing/2014/main" id="{36F7117A-7FF0-ED31-CA0A-675DE3D78863}"/>
              </a:ext>
            </a:extLst>
          </p:cNvPr>
          <p:cNvSpPr>
            <a:spLocks noGrp="1"/>
          </p:cNvSpPr>
          <p:nvPr>
            <p:ph idx="1"/>
          </p:nvPr>
        </p:nvSpPr>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A Deep Learning approach for modelling sequential data is Recurrent Neural Networks (RNN). </a:t>
            </a:r>
          </a:p>
          <a:p>
            <a:pPr algn="just">
              <a:lnSpc>
                <a:spcPct val="150000"/>
              </a:lnSpc>
            </a:pPr>
            <a:r>
              <a:rPr lang="en-US" sz="2400" dirty="0">
                <a:latin typeface="Times New Roman" panose="02020603050405020304" pitchFamily="18" charset="0"/>
                <a:cs typeface="Times New Roman" panose="02020603050405020304" pitchFamily="18" charset="0"/>
              </a:rPr>
              <a:t>RNNs were the standard suggestion for working with sequential data before the advent of attention models.</a:t>
            </a:r>
          </a:p>
          <a:p>
            <a:pPr algn="just">
              <a:lnSpc>
                <a:spcPct val="150000"/>
              </a:lnSpc>
            </a:pPr>
            <a:r>
              <a:rPr lang="en-US" sz="2400" dirty="0">
                <a:latin typeface="Times New Roman" panose="02020603050405020304" pitchFamily="18" charset="0"/>
                <a:cs typeface="Times New Roman" panose="02020603050405020304" pitchFamily="18" charset="0"/>
              </a:rPr>
              <a:t>Specific parameters for each element of the sequence may be required by a deep feedforward model.  </a:t>
            </a:r>
          </a:p>
        </p:txBody>
      </p:sp>
    </p:spTree>
    <p:extLst>
      <p:ext uri="{BB962C8B-B14F-4D97-AF65-F5344CB8AC3E}">
        <p14:creationId xmlns:p14="http://schemas.microsoft.com/office/powerpoint/2010/main" val="1299405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F11B-6403-16EA-D921-A963B113A40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What is RNN?</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B7DB10-AC28-59A1-1859-2A1B7B5C63B8}"/>
              </a:ext>
            </a:extLst>
          </p:cNvPr>
          <p:cNvSpPr>
            <a:spLocks noGrp="1"/>
          </p:cNvSpPr>
          <p:nvPr>
            <p:ph idx="1"/>
          </p:nvPr>
        </p:nvSpPr>
        <p:spPr>
          <a:xfrm>
            <a:off x="76200" y="1295400"/>
            <a:ext cx="8991600" cy="4525963"/>
          </a:xfrm>
        </p:spPr>
        <p:txBody>
          <a:bodyPr/>
          <a:lstStyle/>
          <a:p>
            <a:pPr algn="just"/>
            <a:r>
              <a:rPr lang="en-US" sz="2800" dirty="0">
                <a:latin typeface="Times New Roman" panose="02020603050405020304" pitchFamily="18" charset="0"/>
                <a:cs typeface="Times New Roman" panose="02020603050405020304" pitchFamily="18" charset="0"/>
              </a:rPr>
              <a:t>RNNs Recurrent Neural Networks are a type of neural network that are designed to process sequential data. </a:t>
            </a:r>
          </a:p>
          <a:p>
            <a:pPr algn="just"/>
            <a:r>
              <a:rPr lang="en-US" sz="2800" dirty="0">
                <a:latin typeface="Times New Roman" panose="02020603050405020304" pitchFamily="18" charset="0"/>
                <a:cs typeface="Times New Roman" panose="02020603050405020304" pitchFamily="18" charset="0"/>
              </a:rPr>
              <a:t>They can analyze data with a temporal dimension, such as time series, speech, and text.</a:t>
            </a:r>
          </a:p>
          <a:p>
            <a:pPr algn="just"/>
            <a:r>
              <a:rPr lang="en-US" sz="2800" dirty="0">
                <a:latin typeface="Times New Roman" panose="02020603050405020304" pitchFamily="18" charset="0"/>
                <a:cs typeface="Times New Roman" panose="02020603050405020304" pitchFamily="18" charset="0"/>
              </a:rPr>
              <a:t> RNNs can do this by using a hidden state passed from one timestep to the next. </a:t>
            </a:r>
          </a:p>
          <a:p>
            <a:pPr algn="just"/>
            <a:r>
              <a:rPr lang="en-US" sz="2800" dirty="0">
                <a:latin typeface="Times New Roman" panose="02020603050405020304" pitchFamily="18" charset="0"/>
                <a:cs typeface="Times New Roman" panose="02020603050405020304" pitchFamily="18" charset="0"/>
              </a:rPr>
              <a:t>The hidden state is updated at each timestep based on the input and the previous hidden state. </a:t>
            </a:r>
          </a:p>
          <a:p>
            <a:pPr algn="just"/>
            <a:r>
              <a:rPr lang="en-US" sz="2800" dirty="0">
                <a:latin typeface="Times New Roman" panose="02020603050405020304" pitchFamily="18" charset="0"/>
                <a:cs typeface="Times New Roman" panose="02020603050405020304" pitchFamily="18" charset="0"/>
              </a:rPr>
              <a:t>RNNs are able to capture short-term dependencies in sequential data, but they struggle with capturing long-term dependencies.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776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2014C4C-9BF2-1158-6149-10FD4A74BBAB}"/>
              </a:ext>
            </a:extLst>
          </p:cNvPr>
          <p:cNvSpPr>
            <a:spLocks noGrp="1"/>
          </p:cNvSpPr>
          <p:nvPr>
            <p:ph idx="1"/>
          </p:nvPr>
        </p:nvSpPr>
        <p:spPr>
          <a:xfrm>
            <a:off x="756138" y="1459907"/>
            <a:ext cx="7631722" cy="767904"/>
          </a:xfrm>
        </p:spPr>
        <p:txBody>
          <a:bodyPr anchor="ctr">
            <a:normAutofit/>
          </a:bodyPr>
          <a:lstStyle/>
          <a:p>
            <a:pPr marL="0" indent="0" algn="ctr">
              <a:buNone/>
            </a:pPr>
            <a:r>
              <a:rPr lang="en-US" sz="1700" dirty="0"/>
              <a:t>RNN MODEL</a:t>
            </a:r>
          </a:p>
        </p:txBody>
      </p:sp>
      <p:pic>
        <p:nvPicPr>
          <p:cNvPr id="5" name="Content Placeholder 4" descr="A diagram of a diagram&#10;&#10;Description automatically generated">
            <a:extLst>
              <a:ext uri="{FF2B5EF4-FFF2-40B4-BE49-F238E27FC236}">
                <a16:creationId xmlns:a16="http://schemas.microsoft.com/office/drawing/2014/main" id="{5779C488-3230-9C22-56F1-8413F64D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5" y="3191558"/>
            <a:ext cx="7886696" cy="2326575"/>
          </a:xfrm>
          <a:prstGeom prst="rect">
            <a:avLst/>
          </a:prstGeom>
        </p:spPr>
      </p:pic>
    </p:spTree>
    <p:extLst>
      <p:ext uri="{BB962C8B-B14F-4D97-AF65-F5344CB8AC3E}">
        <p14:creationId xmlns:p14="http://schemas.microsoft.com/office/powerpoint/2010/main" val="4023823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83BC-3FCA-9DAD-16A7-01FC3FA25C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91D356-4D45-ABC5-B907-F8E41527A9DF}"/>
              </a:ext>
            </a:extLst>
          </p:cNvPr>
          <p:cNvSpPr>
            <a:spLocks noGrp="1"/>
          </p:cNvSpPr>
          <p:nvPr>
            <p:ph idx="1"/>
          </p:nvPr>
        </p:nvSpPr>
        <p:spPr/>
        <p:txBody>
          <a:bodyPr/>
          <a:lstStyle/>
          <a:p>
            <a:pPr algn="just"/>
            <a:r>
              <a:rPr lang="en-US" dirty="0"/>
              <a:t>Recurrent Neural Networks use the same weights for each element of the sequence, decreasing the number of parameters and allowing the model to generalize to sequences of varying lengths.</a:t>
            </a:r>
          </a:p>
          <a:p>
            <a:pPr algn="just"/>
            <a:r>
              <a:rPr lang="en-US" dirty="0"/>
              <a:t>RNNs are a type of neural network that can be used to model sequence data. RNNs, which are formed from feedforward networks, are similar to human brains in their </a:t>
            </a:r>
            <a:r>
              <a:rPr lang="en-US" dirty="0" err="1"/>
              <a:t>behaviour</a:t>
            </a:r>
            <a:r>
              <a:rPr lang="en-US" dirty="0"/>
              <a:t>.</a:t>
            </a:r>
          </a:p>
        </p:txBody>
      </p:sp>
    </p:spTree>
    <p:extLst>
      <p:ext uri="{BB962C8B-B14F-4D97-AF65-F5344CB8AC3E}">
        <p14:creationId xmlns:p14="http://schemas.microsoft.com/office/powerpoint/2010/main" val="2975813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8879-CF0B-31DB-C397-B8E4344544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72F8B-0B5C-FE60-393F-91EDC539EF92}"/>
              </a:ext>
            </a:extLst>
          </p:cNvPr>
          <p:cNvSpPr>
            <a:spLocks noGrp="1"/>
          </p:cNvSpPr>
          <p:nvPr>
            <p:ph idx="1"/>
          </p:nvPr>
        </p:nvSpPr>
        <p:spPr/>
        <p:txBody>
          <a:bodyPr/>
          <a:lstStyle/>
          <a:p>
            <a:pPr algn="just"/>
            <a:r>
              <a:rPr lang="en-US" sz="2800" dirty="0"/>
              <a:t>All of the inputs and outputs in standard neural networks are independent of one another, however in some circumstances, such as when predicting the next word of a phrase, the prior words are necessary, and so the previous words must be remembered.</a:t>
            </a:r>
          </a:p>
          <a:p>
            <a:pPr algn="just"/>
            <a:r>
              <a:rPr lang="en-US" sz="2800" dirty="0"/>
              <a:t>As a result, RNN was created, which used a Hidden Layer to overcome the problem. The most important component of RNN is the Hidden state, which remembers specific information about a sequence.</a:t>
            </a:r>
          </a:p>
        </p:txBody>
      </p:sp>
    </p:spTree>
    <p:extLst>
      <p:ext uri="{BB962C8B-B14F-4D97-AF65-F5344CB8AC3E}">
        <p14:creationId xmlns:p14="http://schemas.microsoft.com/office/powerpoint/2010/main" val="239166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9689-5E7C-0248-AAFB-CD148B007C29}"/>
              </a:ext>
            </a:extLst>
          </p:cNvPr>
          <p:cNvSpPr>
            <a:spLocks noGrp="1"/>
          </p:cNvSpPr>
          <p:nvPr>
            <p:ph type="title"/>
          </p:nvPr>
        </p:nvSpPr>
        <p:spPr>
          <a:xfrm>
            <a:off x="533400" y="990600"/>
            <a:ext cx="8153400" cy="427038"/>
          </a:xfrm>
        </p:spPr>
        <p:txBody>
          <a:bodyPr/>
          <a:lstStyle/>
          <a:p>
            <a:r>
              <a:rPr lang="en-US" b="1" dirty="0"/>
              <a:t>The Architecture of a Traditional RNN</a:t>
            </a:r>
            <a:br>
              <a:rPr lang="en-US" b="1" dirty="0"/>
            </a:br>
            <a:endParaRPr lang="en-US" dirty="0"/>
          </a:p>
        </p:txBody>
      </p:sp>
      <p:pic>
        <p:nvPicPr>
          <p:cNvPr id="5" name="Content Placeholder 4" descr="A screenshot of a cell phone">
            <a:extLst>
              <a:ext uri="{FF2B5EF4-FFF2-40B4-BE49-F238E27FC236}">
                <a16:creationId xmlns:a16="http://schemas.microsoft.com/office/drawing/2014/main" id="{E97A6730-78B2-9F7F-5B84-AD2BC8BC0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229600" cy="2674461"/>
          </a:xfrm>
        </p:spPr>
      </p:pic>
      <p:pic>
        <p:nvPicPr>
          <p:cNvPr id="7" name="Picture 6" descr="A screenshot of a computer&#10;&#10;Description automatically generated">
            <a:extLst>
              <a:ext uri="{FF2B5EF4-FFF2-40B4-BE49-F238E27FC236}">
                <a16:creationId xmlns:a16="http://schemas.microsoft.com/office/drawing/2014/main" id="{C1FF8FBE-E5A3-5BF3-2C9E-32F72FFA6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48200"/>
            <a:ext cx="8382000" cy="1457739"/>
          </a:xfrm>
          <a:prstGeom prst="rect">
            <a:avLst/>
          </a:prstGeom>
        </p:spPr>
      </p:pic>
    </p:spTree>
    <p:extLst>
      <p:ext uri="{BB962C8B-B14F-4D97-AF65-F5344CB8AC3E}">
        <p14:creationId xmlns:p14="http://schemas.microsoft.com/office/powerpoint/2010/main" val="2857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68664" y="152400"/>
            <a:ext cx="8735505" cy="533400"/>
          </a:xfrm>
        </p:spPr>
        <p:txBody>
          <a:bodyPr vert="horz" wrap="square" lIns="91440" tIns="45720" rIns="91440" bIns="45720" anchor="ctr" anchorCtr="0"/>
          <a:lstStyle/>
          <a:p>
            <a:pPr eaLnBrk="1" hangingPunct="1"/>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Ex of Probabilistic ML Model</a:t>
            </a:r>
            <a:br>
              <a:rPr lang="en-US" sz="1100" b="0" i="0" dirty="0">
                <a:solidFill>
                  <a:srgbClr val="272C37"/>
                </a:solidFill>
                <a:effectLst/>
                <a:latin typeface="Roboto" panose="02000000000000000000" pitchFamily="2" charset="0"/>
              </a:rPr>
            </a:br>
            <a:endParaRPr sz="28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AC59F6D-F47A-BF00-32A5-A79FFA0903C5}"/>
              </a:ext>
            </a:extLst>
          </p:cNvPr>
          <p:cNvPicPr>
            <a:picLocks noChangeAspect="1"/>
          </p:cNvPicPr>
          <p:nvPr/>
        </p:nvPicPr>
        <p:blipFill>
          <a:blip r:embed="rId2"/>
          <a:stretch>
            <a:fillRect/>
          </a:stretch>
        </p:blipFill>
        <p:spPr>
          <a:xfrm>
            <a:off x="762000" y="1295400"/>
            <a:ext cx="7543800" cy="4343399"/>
          </a:xfrm>
          <a:prstGeom prst="rect">
            <a:avLst/>
          </a:prstGeom>
        </p:spPr>
      </p:pic>
    </p:spTree>
    <p:extLst>
      <p:ext uri="{BB962C8B-B14F-4D97-AF65-F5344CB8AC3E}">
        <p14:creationId xmlns:p14="http://schemas.microsoft.com/office/powerpoint/2010/main" val="502191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2255-84FA-3F25-8A8C-B500F3DBDBEB}"/>
              </a:ext>
            </a:extLst>
          </p:cNvPr>
          <p:cNvSpPr>
            <a:spLocks noGrp="1"/>
          </p:cNvSpPr>
          <p:nvPr>
            <p:ph type="title"/>
          </p:nvPr>
        </p:nvSpPr>
        <p:spPr>
          <a:xfrm>
            <a:off x="457200" y="274638"/>
            <a:ext cx="8229600" cy="1782762"/>
          </a:xfrm>
        </p:spPr>
        <p:txBody>
          <a:bodyPr/>
          <a:lstStyle/>
          <a:p>
            <a:r>
              <a:rPr lang="en-US" b="1" dirty="0"/>
              <a:t>How does Recurrent Neural Networks work?</a:t>
            </a:r>
            <a:br>
              <a:rPr lang="en-US" b="1" dirty="0"/>
            </a:br>
            <a:endParaRPr lang="en-US" dirty="0"/>
          </a:p>
        </p:txBody>
      </p:sp>
      <p:pic>
        <p:nvPicPr>
          <p:cNvPr id="5" name="Content Placeholder 4" descr="A diagram of a diagram">
            <a:extLst>
              <a:ext uri="{FF2B5EF4-FFF2-40B4-BE49-F238E27FC236}">
                <a16:creationId xmlns:a16="http://schemas.microsoft.com/office/drawing/2014/main" id="{1682B0E4-1069-1A5D-DE42-A83C55876C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56134"/>
            <a:ext cx="8229600" cy="3214094"/>
          </a:xfrm>
        </p:spPr>
      </p:pic>
    </p:spTree>
    <p:extLst>
      <p:ext uri="{BB962C8B-B14F-4D97-AF65-F5344CB8AC3E}">
        <p14:creationId xmlns:p14="http://schemas.microsoft.com/office/powerpoint/2010/main" val="2454035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01EA-86BC-8BBA-5EB1-D83BBE5EFF83}"/>
              </a:ext>
            </a:extLst>
          </p:cNvPr>
          <p:cNvSpPr>
            <a:spLocks noGrp="1"/>
          </p:cNvSpPr>
          <p:nvPr>
            <p:ph type="title"/>
          </p:nvPr>
        </p:nvSpPr>
        <p:spPr/>
        <p:txBody>
          <a:bodyPr/>
          <a:lstStyle/>
          <a:p>
            <a:r>
              <a:rPr lang="en-US" dirty="0"/>
              <a:t>Types of RNN</a:t>
            </a:r>
          </a:p>
        </p:txBody>
      </p:sp>
      <p:sp>
        <p:nvSpPr>
          <p:cNvPr id="3" name="Content Placeholder 2">
            <a:extLst>
              <a:ext uri="{FF2B5EF4-FFF2-40B4-BE49-F238E27FC236}">
                <a16:creationId xmlns:a16="http://schemas.microsoft.com/office/drawing/2014/main" id="{0D2DF2DC-D4A5-E77B-904D-E51C1EE59FA0}"/>
              </a:ext>
            </a:extLst>
          </p:cNvPr>
          <p:cNvSpPr>
            <a:spLocks noGrp="1"/>
          </p:cNvSpPr>
          <p:nvPr>
            <p:ph idx="1"/>
          </p:nvPr>
        </p:nvSpPr>
        <p:spPr/>
        <p:txBody>
          <a:bodyPr/>
          <a:lstStyle/>
          <a:p>
            <a:pPr marL="0" indent="0" algn="just">
              <a:buNone/>
            </a:pPr>
            <a:r>
              <a:rPr lang="en-US" dirty="0"/>
              <a:t>There are four types of RNNs based on the number of inputs and outputs in the network.</a:t>
            </a:r>
          </a:p>
          <a:p>
            <a:pPr algn="just">
              <a:buFont typeface="+mj-lt"/>
              <a:buAutoNum type="arabicPeriod"/>
            </a:pPr>
            <a:r>
              <a:rPr lang="en-US" dirty="0"/>
              <a:t>One to One </a:t>
            </a:r>
          </a:p>
          <a:p>
            <a:pPr algn="just">
              <a:buFont typeface="+mj-lt"/>
              <a:buAutoNum type="arabicPeriod"/>
            </a:pPr>
            <a:r>
              <a:rPr lang="en-US" dirty="0"/>
              <a:t>One to Many </a:t>
            </a:r>
          </a:p>
          <a:p>
            <a:pPr algn="just">
              <a:buFont typeface="+mj-lt"/>
              <a:buAutoNum type="arabicPeriod"/>
            </a:pPr>
            <a:r>
              <a:rPr lang="en-US" dirty="0"/>
              <a:t>Many to One </a:t>
            </a:r>
          </a:p>
          <a:p>
            <a:pPr algn="just">
              <a:buFont typeface="+mj-lt"/>
              <a:buAutoNum type="arabicPeriod"/>
            </a:pPr>
            <a:r>
              <a:rPr lang="en-US" dirty="0"/>
              <a:t>Many to Many</a:t>
            </a:r>
          </a:p>
          <a:p>
            <a:pPr algn="just"/>
            <a:endParaRPr lang="en-US" dirty="0"/>
          </a:p>
        </p:txBody>
      </p:sp>
    </p:spTree>
    <p:extLst>
      <p:ext uri="{BB962C8B-B14F-4D97-AF65-F5344CB8AC3E}">
        <p14:creationId xmlns:p14="http://schemas.microsoft.com/office/powerpoint/2010/main" val="4233046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96FE-7D77-0117-6368-5816A8B00185}"/>
              </a:ext>
            </a:extLst>
          </p:cNvPr>
          <p:cNvSpPr>
            <a:spLocks noGrp="1"/>
          </p:cNvSpPr>
          <p:nvPr>
            <p:ph type="title"/>
          </p:nvPr>
        </p:nvSpPr>
        <p:spPr/>
        <p:txBody>
          <a:bodyPr/>
          <a:lstStyle/>
          <a:p>
            <a:r>
              <a:rPr lang="en-US" dirty="0"/>
              <a:t>ONE to ONE</a:t>
            </a:r>
          </a:p>
        </p:txBody>
      </p:sp>
      <p:sp>
        <p:nvSpPr>
          <p:cNvPr id="3" name="Content Placeholder 2">
            <a:extLst>
              <a:ext uri="{FF2B5EF4-FFF2-40B4-BE49-F238E27FC236}">
                <a16:creationId xmlns:a16="http://schemas.microsoft.com/office/drawing/2014/main" id="{841C8DEC-AA76-5DD5-07E0-232CD674FED8}"/>
              </a:ext>
            </a:extLst>
          </p:cNvPr>
          <p:cNvSpPr>
            <a:spLocks noGrp="1"/>
          </p:cNvSpPr>
          <p:nvPr>
            <p:ph idx="1"/>
          </p:nvPr>
        </p:nvSpPr>
        <p:spPr/>
        <p:txBody>
          <a:bodyPr/>
          <a:lstStyle/>
          <a:p>
            <a:r>
              <a:rPr lang="en-US" sz="2400" dirty="0"/>
              <a:t>This type of RNN behaves the same as any simple Neural network it is also known as Vanilla Neural Network. </a:t>
            </a:r>
          </a:p>
          <a:p>
            <a:r>
              <a:rPr lang="en-US" sz="2400" dirty="0"/>
              <a:t>In this Neural network, there is only one input and one output. </a:t>
            </a:r>
          </a:p>
        </p:txBody>
      </p:sp>
      <p:pic>
        <p:nvPicPr>
          <p:cNvPr id="5" name="Picture 4">
            <a:extLst>
              <a:ext uri="{FF2B5EF4-FFF2-40B4-BE49-F238E27FC236}">
                <a16:creationId xmlns:a16="http://schemas.microsoft.com/office/drawing/2014/main" id="{1CF97179-5FFB-A224-D233-F3BDFADEC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352800"/>
            <a:ext cx="4191000" cy="2642323"/>
          </a:xfrm>
          <a:prstGeom prst="rect">
            <a:avLst/>
          </a:prstGeom>
        </p:spPr>
      </p:pic>
    </p:spTree>
    <p:extLst>
      <p:ext uri="{BB962C8B-B14F-4D97-AF65-F5344CB8AC3E}">
        <p14:creationId xmlns:p14="http://schemas.microsoft.com/office/powerpoint/2010/main" val="4144800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D61F6-2688-A2FE-8C04-1A31AE155163}"/>
              </a:ext>
            </a:extLst>
          </p:cNvPr>
          <p:cNvSpPr>
            <a:spLocks noGrp="1"/>
          </p:cNvSpPr>
          <p:nvPr>
            <p:ph type="title"/>
          </p:nvPr>
        </p:nvSpPr>
        <p:spPr/>
        <p:txBody>
          <a:bodyPr/>
          <a:lstStyle/>
          <a:p>
            <a:r>
              <a:rPr lang="en-US" dirty="0"/>
              <a:t>ONE to MANY </a:t>
            </a:r>
            <a:br>
              <a:rPr lang="en-US" dirty="0"/>
            </a:br>
            <a:endParaRPr lang="en-US" dirty="0"/>
          </a:p>
        </p:txBody>
      </p:sp>
      <p:sp>
        <p:nvSpPr>
          <p:cNvPr id="3" name="Content Placeholder 2">
            <a:extLst>
              <a:ext uri="{FF2B5EF4-FFF2-40B4-BE49-F238E27FC236}">
                <a16:creationId xmlns:a16="http://schemas.microsoft.com/office/drawing/2014/main" id="{4BC0BDC3-C832-825C-50AE-48E7A6497FD9}"/>
              </a:ext>
            </a:extLst>
          </p:cNvPr>
          <p:cNvSpPr>
            <a:spLocks noGrp="1"/>
          </p:cNvSpPr>
          <p:nvPr>
            <p:ph idx="1"/>
          </p:nvPr>
        </p:nvSpPr>
        <p:spPr/>
        <p:txBody>
          <a:bodyPr/>
          <a:lstStyle/>
          <a:p>
            <a:r>
              <a:rPr lang="en-US" sz="2400" dirty="0"/>
              <a:t>In this type of RNN, there is one input and many outputs associated with it. </a:t>
            </a:r>
          </a:p>
          <a:p>
            <a:r>
              <a:rPr lang="en-US" sz="2400" dirty="0"/>
              <a:t>One of the most used examples of this network is Image captioning where given an image we predict a sentence having Multiple words. </a:t>
            </a:r>
          </a:p>
          <a:p>
            <a:endParaRPr lang="en-US" sz="2400" dirty="0"/>
          </a:p>
        </p:txBody>
      </p:sp>
      <p:pic>
        <p:nvPicPr>
          <p:cNvPr id="5" name="Picture 4">
            <a:extLst>
              <a:ext uri="{FF2B5EF4-FFF2-40B4-BE49-F238E27FC236}">
                <a16:creationId xmlns:a16="http://schemas.microsoft.com/office/drawing/2014/main" id="{60D375A2-0A3E-40B9-D67A-E4F20005C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616748"/>
            <a:ext cx="3429000" cy="2717115"/>
          </a:xfrm>
          <a:prstGeom prst="rect">
            <a:avLst/>
          </a:prstGeom>
        </p:spPr>
      </p:pic>
    </p:spTree>
    <p:extLst>
      <p:ext uri="{BB962C8B-B14F-4D97-AF65-F5344CB8AC3E}">
        <p14:creationId xmlns:p14="http://schemas.microsoft.com/office/powerpoint/2010/main" val="1089791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3DAC-23C6-0920-1A43-5765D7D32E7F}"/>
              </a:ext>
            </a:extLst>
          </p:cNvPr>
          <p:cNvSpPr>
            <a:spLocks noGrp="1"/>
          </p:cNvSpPr>
          <p:nvPr>
            <p:ph type="title"/>
          </p:nvPr>
        </p:nvSpPr>
        <p:spPr/>
        <p:txBody>
          <a:bodyPr/>
          <a:lstStyle/>
          <a:p>
            <a:r>
              <a:rPr lang="en-US" b="1" dirty="0"/>
              <a:t>Many to One</a:t>
            </a:r>
            <a:br>
              <a:rPr lang="en-US" b="1" dirty="0"/>
            </a:br>
            <a:endParaRPr lang="en-US" dirty="0"/>
          </a:p>
        </p:txBody>
      </p:sp>
      <p:sp>
        <p:nvSpPr>
          <p:cNvPr id="3" name="Content Placeholder 2">
            <a:extLst>
              <a:ext uri="{FF2B5EF4-FFF2-40B4-BE49-F238E27FC236}">
                <a16:creationId xmlns:a16="http://schemas.microsoft.com/office/drawing/2014/main" id="{71F15ACC-B4F7-007B-EB17-B4DFBCFA9795}"/>
              </a:ext>
            </a:extLst>
          </p:cNvPr>
          <p:cNvSpPr>
            <a:spLocks noGrp="1"/>
          </p:cNvSpPr>
          <p:nvPr>
            <p:ph idx="1"/>
          </p:nvPr>
        </p:nvSpPr>
        <p:spPr/>
        <p:txBody>
          <a:bodyPr/>
          <a:lstStyle/>
          <a:p>
            <a:r>
              <a:rPr lang="en-US" dirty="0"/>
              <a:t>In this type of network, Many inputs are fed to the network at several states of the network generating only one output. </a:t>
            </a:r>
          </a:p>
          <a:p>
            <a:r>
              <a:rPr lang="en-US" dirty="0"/>
              <a:t>This type of network is used in the problems like sentimental analysis. </a:t>
            </a:r>
          </a:p>
          <a:p>
            <a:r>
              <a:rPr lang="en-US" dirty="0"/>
              <a:t>Where we give multiple words as input and predict only the sentiment of the sentence as output. </a:t>
            </a:r>
          </a:p>
        </p:txBody>
      </p:sp>
    </p:spTree>
    <p:extLst>
      <p:ext uri="{BB962C8B-B14F-4D97-AF65-F5344CB8AC3E}">
        <p14:creationId xmlns:p14="http://schemas.microsoft.com/office/powerpoint/2010/main" val="2509149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C26C-8B7F-207A-3B4E-C8731945889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C24CD20-07FF-C369-83F4-034712E15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117" y="1600200"/>
            <a:ext cx="5711765" cy="4525963"/>
          </a:xfrm>
        </p:spPr>
      </p:pic>
    </p:spTree>
    <p:extLst>
      <p:ext uri="{BB962C8B-B14F-4D97-AF65-F5344CB8AC3E}">
        <p14:creationId xmlns:p14="http://schemas.microsoft.com/office/powerpoint/2010/main" val="2267680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4500-60A7-54D3-27D9-8244E3BF5DCA}"/>
              </a:ext>
            </a:extLst>
          </p:cNvPr>
          <p:cNvSpPr>
            <a:spLocks noGrp="1"/>
          </p:cNvSpPr>
          <p:nvPr>
            <p:ph type="title"/>
          </p:nvPr>
        </p:nvSpPr>
        <p:spPr/>
        <p:txBody>
          <a:bodyPr/>
          <a:lstStyle/>
          <a:p>
            <a:r>
              <a:rPr lang="en-US" b="1" dirty="0"/>
              <a:t>Many to Many </a:t>
            </a:r>
            <a:br>
              <a:rPr lang="en-US" b="1" dirty="0"/>
            </a:br>
            <a:endParaRPr lang="en-US" dirty="0"/>
          </a:p>
        </p:txBody>
      </p:sp>
      <p:sp>
        <p:nvSpPr>
          <p:cNvPr id="3" name="Content Placeholder 2">
            <a:extLst>
              <a:ext uri="{FF2B5EF4-FFF2-40B4-BE49-F238E27FC236}">
                <a16:creationId xmlns:a16="http://schemas.microsoft.com/office/drawing/2014/main" id="{71F8F629-4FAF-70DB-1E03-73E5D4C64E30}"/>
              </a:ext>
            </a:extLst>
          </p:cNvPr>
          <p:cNvSpPr>
            <a:spLocks noGrp="1"/>
          </p:cNvSpPr>
          <p:nvPr>
            <p:ph idx="1"/>
          </p:nvPr>
        </p:nvSpPr>
        <p:spPr/>
        <p:txBody>
          <a:bodyPr/>
          <a:lstStyle/>
          <a:p>
            <a:r>
              <a:rPr lang="en-US" dirty="0"/>
              <a:t>In this type of neural network, there are multiple inputs and multiple outputs corresponding to a problem. </a:t>
            </a:r>
          </a:p>
          <a:p>
            <a:r>
              <a:rPr lang="en-US" dirty="0"/>
              <a:t>One Example of this Problem will be language translation. </a:t>
            </a:r>
          </a:p>
          <a:p>
            <a:r>
              <a:rPr lang="en-US" dirty="0"/>
              <a:t>In language translation, we provide multiple words from one language as input and predict multiple words from the second language as output. </a:t>
            </a:r>
          </a:p>
        </p:txBody>
      </p:sp>
    </p:spTree>
    <p:extLst>
      <p:ext uri="{BB962C8B-B14F-4D97-AF65-F5344CB8AC3E}">
        <p14:creationId xmlns:p14="http://schemas.microsoft.com/office/powerpoint/2010/main" val="3886821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CA14-9AAB-7681-D4BD-FBF7F4AAD65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6ADAF0-22B8-F7A2-F84D-4081F366B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5000"/>
            <a:ext cx="5711765" cy="4525963"/>
          </a:xfrm>
        </p:spPr>
      </p:pic>
    </p:spTree>
    <p:extLst>
      <p:ext uri="{BB962C8B-B14F-4D97-AF65-F5344CB8AC3E}">
        <p14:creationId xmlns:p14="http://schemas.microsoft.com/office/powerpoint/2010/main" val="7886839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838200" y="2693987"/>
            <a:ext cx="7772400" cy="1470025"/>
          </a:xfrm>
        </p:spPr>
        <p:txBody>
          <a:bodyPr vert="horz" wrap="square" lIns="91440" tIns="45720" rIns="91440" bIns="45720" anchor="ctr" anchorCtr="0"/>
          <a:lstStyle/>
          <a:p>
            <a:pPr eaLnBrk="1" hangingPunct="1"/>
            <a:r>
              <a:rPr lang="en-IN" b="1" dirty="0">
                <a:latin typeface="Times New Roman" panose="02020603050405020304" pitchFamily="18" charset="0"/>
                <a:cs typeface="Times New Roman" panose="02020603050405020304" pitchFamily="18" charset="0"/>
              </a:rPr>
              <a:t>LSTM</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172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AA78-510B-0EBC-3CA6-84649CD76DA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Learning Objectives</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E8E943-2EF4-433A-C8AF-289389FBC34C}"/>
              </a:ext>
            </a:extLst>
          </p:cNvPr>
          <p:cNvSpPr>
            <a:spLocks noGrp="1"/>
          </p:cNvSpPr>
          <p:nvPr>
            <p:ph idx="1"/>
          </p:nvPr>
        </p:nvSpPr>
        <p:spPr>
          <a:xfrm>
            <a:off x="457200" y="1600200"/>
            <a:ext cx="8458200" cy="4525963"/>
          </a:xfrm>
        </p:spPr>
        <p:txBody>
          <a:bodyPr/>
          <a:lstStyle/>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Understand what LSTM is.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Understand the architecture and working of an LSTM network.</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Learn about the different parts/gates in an LSTM unit</a:t>
            </a:r>
            <a:r>
              <a:rPr lang="en-US" dirty="0"/>
              <a:t>.</a:t>
            </a:r>
          </a:p>
          <a:p>
            <a:pPr algn="just"/>
            <a:endParaRPr lang="en-IN" dirty="0"/>
          </a:p>
        </p:txBody>
      </p:sp>
    </p:spTree>
    <p:extLst>
      <p:ext uri="{BB962C8B-B14F-4D97-AF65-F5344CB8AC3E}">
        <p14:creationId xmlns:p14="http://schemas.microsoft.com/office/powerpoint/2010/main" val="739789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11697</TotalTime>
  <Words>7999</Words>
  <Application>Microsoft Office PowerPoint</Application>
  <PresentationFormat>On-screen Show (4:3)</PresentationFormat>
  <Paragraphs>484</Paragraphs>
  <Slides>114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114</vt:i4>
      </vt:variant>
    </vt:vector>
  </HeadingPairs>
  <TitlesOfParts>
    <vt:vector size="119" baseType="lpstr">
      <vt:lpstr>Arial</vt:lpstr>
      <vt:lpstr>Calibri</vt:lpstr>
      <vt:lpstr>Roboto</vt:lpstr>
      <vt:lpstr>Times New Roman</vt:lpstr>
      <vt:lpstr>Office Theme</vt:lpstr>
      <vt:lpstr>UNIT V</vt:lpstr>
      <vt:lpstr>Topics</vt:lpstr>
      <vt:lpstr>Introduction to Probabilistic Approaches   </vt:lpstr>
      <vt:lpstr>Probabilistic Approaches</vt:lpstr>
      <vt:lpstr>Ex of Probabilistic Approaches in NLP</vt:lpstr>
      <vt:lpstr>Some key characteristics and uses of probabilistic models Approaches</vt:lpstr>
      <vt:lpstr>Some key characteristics and uses of probabilistic models Approaches</vt:lpstr>
      <vt:lpstr> Importance of Probabilistic ML Model </vt:lpstr>
      <vt:lpstr> Ex of Probabilistic ML Model </vt:lpstr>
      <vt:lpstr> Ex of Probabilistic ML Model </vt:lpstr>
      <vt:lpstr> Types of Probabilistic ML Model </vt:lpstr>
      <vt:lpstr> Types of Probabilistic ML Model </vt:lpstr>
      <vt:lpstr> Types of Probabilistic ML Model </vt:lpstr>
      <vt:lpstr> Types of Probabilistic ML Model </vt:lpstr>
      <vt:lpstr> Statistical Approaches to NLP Tasks   </vt:lpstr>
      <vt:lpstr>  Different approaches to natural language processing Task  </vt:lpstr>
      <vt:lpstr>What is statistical NLP?</vt:lpstr>
      <vt:lpstr>Statistical NLP approach </vt:lpstr>
      <vt:lpstr>Statistical NLP approach </vt:lpstr>
      <vt:lpstr>Statistical NLP approach </vt:lpstr>
      <vt:lpstr>Statistical NLP approach </vt:lpstr>
      <vt:lpstr>Limitation of Statistical NLP approaches</vt:lpstr>
      <vt:lpstr>Below are the NLP tasks that use statistical approaches, highlighted in bold text</vt:lpstr>
      <vt:lpstr>Below are the NLP tasks that use statistical approaches, highlighted in bold text</vt:lpstr>
      <vt:lpstr>Below are the NLP tasks that use statistical approaches, highlighted in bold text</vt:lpstr>
      <vt:lpstr>Below are the NLP tasks that use statistical approaches, highlighted in bold text</vt:lpstr>
      <vt:lpstr> Statistical NLP approaches</vt:lpstr>
      <vt:lpstr>Statistical NLP approaches</vt:lpstr>
      <vt:lpstr>Statistical NLP approaches</vt:lpstr>
      <vt:lpstr> Statistical NLP approaches</vt:lpstr>
      <vt:lpstr>Sequence Labeling  </vt:lpstr>
      <vt:lpstr>Sequence Labeling  </vt:lpstr>
      <vt:lpstr>Sequence Labeling  </vt:lpstr>
      <vt:lpstr>Sequence Labeling  </vt:lpstr>
      <vt:lpstr>Sequence Labeling  </vt:lpstr>
      <vt:lpstr>Sequence Labeling  </vt:lpstr>
      <vt:lpstr>Sequence Labeling  </vt:lpstr>
      <vt:lpstr>Main task of Sequence Labeling  </vt:lpstr>
      <vt:lpstr> Main task of Sequence Labeling  - Part-of-Speech Tagging  </vt:lpstr>
      <vt:lpstr>Main task of Sequence Labeling  </vt:lpstr>
      <vt:lpstr>Main task of Sequence Labeling  </vt:lpstr>
      <vt:lpstr>Main task of Sequence Labeling  </vt:lpstr>
      <vt:lpstr>Main task of Sequence Labeling  - Chunking </vt:lpstr>
      <vt:lpstr>Main task of Sequence Labeling  </vt:lpstr>
      <vt:lpstr>Sequence Labeling Models </vt:lpstr>
      <vt:lpstr>Problems - Similarity Measures  </vt:lpstr>
      <vt:lpstr>Problems - Similarity Measures </vt:lpstr>
      <vt:lpstr>Problems - Similarity Measures </vt:lpstr>
      <vt:lpstr>Problems - Similarity Measures </vt:lpstr>
      <vt:lpstr>Problems - Similarity Measures </vt:lpstr>
      <vt:lpstr>Types of Similarity measures / metrics</vt:lpstr>
      <vt:lpstr>Types of Similarity measures / metrics</vt:lpstr>
      <vt:lpstr>Ex for Euclidian similarity metrics</vt:lpstr>
      <vt:lpstr>Ex for Euclidian similarity metrics</vt:lpstr>
      <vt:lpstr>Types of Similarity measures / metrics</vt:lpstr>
      <vt:lpstr>Types of Similarity measures / metrics</vt:lpstr>
      <vt:lpstr>Types of Similarity measures / metrics</vt:lpstr>
      <vt:lpstr>Types of Similarity measures / metrics</vt:lpstr>
      <vt:lpstr>Types of Similarity measures / metrics</vt:lpstr>
      <vt:lpstr>Types of Similarity measures / metrics</vt:lpstr>
      <vt:lpstr>Word Embeddings </vt:lpstr>
      <vt:lpstr>Word Embeddings </vt:lpstr>
      <vt:lpstr>Word Embeddings </vt:lpstr>
      <vt:lpstr>Word Embeddings </vt:lpstr>
      <vt:lpstr>Word Embeddings </vt:lpstr>
      <vt:lpstr>Word Embeddings </vt:lpstr>
      <vt:lpstr>CBOW  </vt:lpstr>
      <vt:lpstr> Continuous Bag of words (BOW)  </vt:lpstr>
      <vt:lpstr> Continuous Bag of words (BOW)  </vt:lpstr>
      <vt:lpstr> Continuous Bag of words (BOW)  </vt:lpstr>
      <vt:lpstr> CBOW - Architecture  </vt:lpstr>
      <vt:lpstr> CBOW - Architecture  </vt:lpstr>
      <vt:lpstr>Skip-gram </vt:lpstr>
      <vt:lpstr>Skip Gram</vt:lpstr>
      <vt:lpstr>Skip Gram</vt:lpstr>
      <vt:lpstr>Skip Gram</vt:lpstr>
      <vt:lpstr>Sentence Embeddings   </vt:lpstr>
      <vt:lpstr>   Sentence Embeddings   </vt:lpstr>
      <vt:lpstr>   Sentence Embeddings   </vt:lpstr>
      <vt:lpstr>Sentence Embedding Models </vt:lpstr>
      <vt:lpstr>Methods of Sentence Embedding </vt:lpstr>
      <vt:lpstr>Noteworthy Sentence Embedding Models </vt:lpstr>
      <vt:lpstr>RNN   </vt:lpstr>
      <vt:lpstr>RNN</vt:lpstr>
      <vt:lpstr>What is RNN? </vt:lpstr>
      <vt:lpstr>PowerPoint Presentation</vt:lpstr>
      <vt:lpstr>PowerPoint Presentation</vt:lpstr>
      <vt:lpstr>PowerPoint Presentation</vt:lpstr>
      <vt:lpstr>The Architecture of a Traditional RNN </vt:lpstr>
      <vt:lpstr>How does Recurrent Neural Networks work? </vt:lpstr>
      <vt:lpstr>Types of RNN</vt:lpstr>
      <vt:lpstr>ONE to ONE</vt:lpstr>
      <vt:lpstr>ONE to MANY  </vt:lpstr>
      <vt:lpstr>Many to One </vt:lpstr>
      <vt:lpstr>PowerPoint Presentation</vt:lpstr>
      <vt:lpstr>Many to Many  </vt:lpstr>
      <vt:lpstr>PowerPoint Presentation</vt:lpstr>
      <vt:lpstr>LSTM  </vt:lpstr>
      <vt:lpstr>Learning Objectives </vt:lpstr>
      <vt:lpstr>What is LSTM? </vt:lpstr>
      <vt:lpstr>LSTM Architecture </vt:lpstr>
      <vt:lpstr>The Logic Behind LSTM </vt:lpstr>
      <vt:lpstr>The Logic Behind LSTM </vt:lpstr>
      <vt:lpstr>LSTM with Gates</vt:lpstr>
      <vt:lpstr>LSTM with Gates</vt:lpstr>
      <vt:lpstr>Example of LTSM Working  </vt:lpstr>
      <vt:lpstr>Forget Gate </vt:lpstr>
      <vt:lpstr>Forget Gate </vt:lpstr>
      <vt:lpstr>Input Gate </vt:lpstr>
      <vt:lpstr>Input Gate</vt:lpstr>
      <vt:lpstr>Output Gate </vt:lpstr>
      <vt:lpstr>Output Gate</vt:lpstr>
      <vt:lpstr>More intuitive diagram of the LSTM network</vt:lpstr>
      <vt:lpstr>LTSM vs RNN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dc:title>
  <dc:creator>admin</dc:creator>
  <cp:lastModifiedBy>DHILSATH FATHIMA. M</cp:lastModifiedBy>
  <cp:revision>1563</cp:revision>
  <dcterms:created xsi:type="dcterms:W3CDTF">2022-08-13T03:59:00Z</dcterms:created>
  <dcterms:modified xsi:type="dcterms:W3CDTF">2024-07-09T07:26:13Z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97889899F5154C268239294C567D8591</vt:lpwstr>
  </property>
  <property fmtid="{D5CDD505-2E9C-101B-9397-08002B2CF9AE}" pid="3" name="KSOProductBuildVer">
    <vt:lpwstr>1033-11.2.0.11254</vt:lpwstr>
  </property>
</Properties>
</file>